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88" r:id="rId2"/>
    <p:sldId id="289" r:id="rId3"/>
    <p:sldId id="290" r:id="rId4"/>
    <p:sldId id="291" r:id="rId5"/>
    <p:sldId id="292" r:id="rId6"/>
    <p:sldId id="293" r:id="rId7"/>
    <p:sldId id="294" r:id="rId8"/>
    <p:sldId id="295" r:id="rId9"/>
    <p:sldId id="296" r:id="rId10"/>
    <p:sldId id="307" r:id="rId11"/>
    <p:sldId id="297" r:id="rId12"/>
    <p:sldId id="298" r:id="rId13"/>
    <p:sldId id="300" r:id="rId14"/>
    <p:sldId id="299" r:id="rId15"/>
    <p:sldId id="301" r:id="rId16"/>
    <p:sldId id="302" r:id="rId17"/>
    <p:sldId id="303" r:id="rId18"/>
    <p:sldId id="304" r:id="rId19"/>
    <p:sldId id="305" r:id="rId20"/>
    <p:sldId id="306" r:id="rId21"/>
    <p:sldId id="308" r:id="rId22"/>
  </p:sldIdLst>
  <p:sldSz cx="9144000" cy="6858000" type="screen4x3"/>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D802"/>
    <a:srgbClr val="66EC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9" d="100"/>
          <a:sy n="89" d="100"/>
        </p:scale>
        <p:origin x="-94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B1164D-3764-47D4-B043-963910A227CD}" type="datetimeFigureOut">
              <a:rPr lang="en-US" smtClean="0"/>
              <a:t>9/18/2015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1E644C2-480F-41EC-8AD5-834E33687D9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B488F7-1FAC-40D2-BB7E-BA3CE28D8950}" type="datetimeFigureOut">
              <a:rPr lang="en-US" smtClean="0"/>
              <a:pPr/>
              <a:t>9/18/2015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xmlns=""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95771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9841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211817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053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79589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429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68124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12908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375381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9/18/2015</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229600" cy="1470025"/>
          </a:xfrm>
        </p:spPr>
        <p:txBody>
          <a:bodyPr/>
          <a:lstStyle/>
          <a:p>
            <a:pPr algn="ctr"/>
            <a:r>
              <a:rPr lang="en-US" b="1" dirty="0" smtClean="0"/>
              <a:t>Beginning to Write with Beginners</a:t>
            </a:r>
            <a:endParaRPr lang="en-US" b="1" dirty="0"/>
          </a:p>
        </p:txBody>
      </p:sp>
      <p:sp>
        <p:nvSpPr>
          <p:cNvPr id="3" name="Subtitle 2"/>
          <p:cNvSpPr>
            <a:spLocks noGrp="1"/>
          </p:cNvSpPr>
          <p:nvPr>
            <p:ph type="subTitle" idx="1"/>
          </p:nvPr>
        </p:nvSpPr>
        <p:spPr/>
        <p:txBody>
          <a:bodyPr>
            <a:normAutofit fontScale="92500" lnSpcReduction="10000"/>
          </a:bodyPr>
          <a:lstStyle/>
          <a:p>
            <a:r>
              <a:rPr lang="en-US" dirty="0" smtClean="0">
                <a:solidFill>
                  <a:schemeClr val="bg1"/>
                </a:solidFill>
              </a:rPr>
              <a:t>Presenter:  </a:t>
            </a:r>
            <a:endParaRPr lang="en-US" dirty="0" smtClean="0">
              <a:solidFill>
                <a:schemeClr val="bg1"/>
              </a:solidFill>
            </a:endParaRPr>
          </a:p>
          <a:p>
            <a:r>
              <a:rPr lang="en-US" dirty="0" smtClean="0">
                <a:solidFill>
                  <a:schemeClr val="bg1"/>
                </a:solidFill>
              </a:rPr>
              <a:t>Bilingual </a:t>
            </a:r>
            <a:r>
              <a:rPr lang="en-US" dirty="0" smtClean="0">
                <a:solidFill>
                  <a:schemeClr val="bg1"/>
                </a:solidFill>
              </a:rPr>
              <a:t>Department </a:t>
            </a:r>
          </a:p>
          <a:p>
            <a:r>
              <a:rPr lang="en-US" dirty="0" smtClean="0">
                <a:solidFill>
                  <a:schemeClr val="bg1"/>
                </a:solidFill>
              </a:rPr>
              <a:t>Nereyda </a:t>
            </a:r>
            <a:r>
              <a:rPr lang="en-US" dirty="0" smtClean="0">
                <a:solidFill>
                  <a:schemeClr val="bg1"/>
                </a:solidFill>
              </a:rPr>
              <a:t>Ledezma</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zzling and Untempered by carriezona"/>
          <p:cNvPicPr>
            <a:picLocks noChangeAspect="1" noChangeArrowheads="1"/>
          </p:cNvPicPr>
          <p:nvPr/>
        </p:nvPicPr>
        <p:blipFill>
          <a:blip r:embed="rId2" cstate="print"/>
          <a:srcRect/>
          <a:stretch>
            <a:fillRect/>
          </a:stretch>
        </p:blipFill>
        <p:spPr bwMode="auto">
          <a:xfrm>
            <a:off x="179512" y="260648"/>
            <a:ext cx="4335973" cy="6336704"/>
          </a:xfrm>
          <a:prstGeom prst="rect">
            <a:avLst/>
          </a:prstGeom>
          <a:noFill/>
        </p:spPr>
      </p:pic>
      <p:pic>
        <p:nvPicPr>
          <p:cNvPr id="1028" name="Picture 4" descr="Always the Same by carriezona"/>
          <p:cNvPicPr>
            <a:picLocks noChangeAspect="1" noChangeArrowheads="1"/>
          </p:cNvPicPr>
          <p:nvPr/>
        </p:nvPicPr>
        <p:blipFill>
          <a:blip r:embed="rId3" cstate="print"/>
          <a:srcRect/>
          <a:stretch>
            <a:fillRect/>
          </a:stretch>
        </p:blipFill>
        <p:spPr bwMode="auto">
          <a:xfrm>
            <a:off x="4716016" y="260648"/>
            <a:ext cx="4207842" cy="63367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a:bodyPr>
          <a:lstStyle/>
          <a:p>
            <a:pPr algn="ctr"/>
            <a:r>
              <a:rPr lang="en-US" sz="4000" b="1" dirty="0" smtClean="0"/>
              <a:t>Geo Poem – History (Culture)</a:t>
            </a:r>
            <a:endParaRPr lang="en-US" sz="4000" b="1" dirty="0"/>
          </a:p>
        </p:txBody>
      </p:sp>
      <p:sp>
        <p:nvSpPr>
          <p:cNvPr id="3" name="Content Placeholder 2"/>
          <p:cNvSpPr>
            <a:spLocks noGrp="1"/>
          </p:cNvSpPr>
          <p:nvPr>
            <p:ph idx="1"/>
          </p:nvPr>
        </p:nvSpPr>
        <p:spPr>
          <a:xfrm>
            <a:off x="301752" y="990600"/>
            <a:ext cx="8503920" cy="5715000"/>
          </a:xfrm>
        </p:spPr>
        <p:txBody>
          <a:bodyPr>
            <a:normAutofit fontScale="25000" lnSpcReduction="20000"/>
          </a:bodyPr>
          <a:lstStyle/>
          <a:p>
            <a:pPr marL="0" indent="0" fontAlgn="auto">
              <a:spcAft>
                <a:spcPts val="0"/>
              </a:spcAft>
              <a:buNone/>
              <a:defRPr/>
            </a:pPr>
            <a:r>
              <a:rPr lang="en-US" sz="7200" i="1" dirty="0" smtClean="0"/>
              <a:t>A novice ESL student in social studies who feels apprehensive about writing an autobiographical paragraph at the beginning of the year during a “getting to know you activity” writes a structured “Geo Poem” (Bachman-Williams, 2001) about his or her country of origin to gain confidence and pre-write about his or her culture before moving to the paragraph assignment.</a:t>
            </a:r>
          </a:p>
          <a:p>
            <a:pPr fontAlgn="auto">
              <a:spcAft>
                <a:spcPts val="0"/>
              </a:spcAft>
              <a:buNone/>
              <a:defRPr/>
            </a:pPr>
            <a:endParaRPr lang="en-US" sz="4300" i="1" dirty="0" smtClean="0"/>
          </a:p>
          <a:p>
            <a:pPr fontAlgn="auto">
              <a:spcAft>
                <a:spcPts val="0"/>
              </a:spcAft>
              <a:buNone/>
              <a:defRPr/>
            </a:pPr>
            <a:r>
              <a:rPr lang="en-US" sz="4300" i="1" dirty="0" smtClean="0"/>
              <a:t>The format is as follows:</a:t>
            </a:r>
          </a:p>
          <a:p>
            <a:pPr fontAlgn="auto">
              <a:spcAft>
                <a:spcPts val="0"/>
              </a:spcAft>
              <a:buNone/>
              <a:defRPr/>
            </a:pPr>
            <a:endParaRPr lang="en-US" sz="4400" i="1" dirty="0" smtClean="0"/>
          </a:p>
          <a:p>
            <a:pPr algn="ctr" fontAlgn="auto">
              <a:spcAft>
                <a:spcPts val="0"/>
              </a:spcAft>
              <a:buNone/>
              <a:defRPr/>
            </a:pPr>
            <a:r>
              <a:rPr lang="en-US" sz="9600" b="1" i="1" dirty="0" smtClean="0"/>
              <a:t>Geo Poem</a:t>
            </a:r>
          </a:p>
          <a:p>
            <a:pPr algn="ctr" fontAlgn="auto">
              <a:spcAft>
                <a:spcPts val="0"/>
              </a:spcAft>
              <a:buNone/>
              <a:defRPr/>
            </a:pPr>
            <a:r>
              <a:rPr lang="en-US" sz="6000" i="1" dirty="0" smtClean="0"/>
              <a:t>(Name of country)</a:t>
            </a:r>
          </a:p>
          <a:p>
            <a:pPr algn="ctr" fontAlgn="auto">
              <a:spcAft>
                <a:spcPts val="0"/>
              </a:spcAft>
              <a:buNone/>
              <a:defRPr/>
            </a:pPr>
            <a:r>
              <a:rPr lang="en-US" sz="6000" i="1" dirty="0" smtClean="0"/>
              <a:t>(Four adjectives – words or statements that</a:t>
            </a:r>
          </a:p>
          <a:p>
            <a:pPr algn="ctr" fontAlgn="auto">
              <a:spcAft>
                <a:spcPts val="0"/>
              </a:spcAft>
              <a:buNone/>
              <a:defRPr/>
            </a:pPr>
            <a:r>
              <a:rPr lang="en-US" sz="6000" i="1" dirty="0" smtClean="0"/>
              <a:t>describe the country)</a:t>
            </a:r>
          </a:p>
          <a:p>
            <a:pPr algn="ctr" fontAlgn="auto">
              <a:spcAft>
                <a:spcPts val="0"/>
              </a:spcAft>
              <a:buNone/>
              <a:defRPr/>
            </a:pPr>
            <a:r>
              <a:rPr lang="en-US" sz="6000" i="1" dirty="0" smtClean="0"/>
              <a:t>Home of… (something that distinguishes</a:t>
            </a:r>
          </a:p>
          <a:p>
            <a:pPr algn="ctr" fontAlgn="auto">
              <a:spcAft>
                <a:spcPts val="0"/>
              </a:spcAft>
              <a:buNone/>
              <a:defRPr/>
            </a:pPr>
            <a:r>
              <a:rPr lang="en-US" sz="6000" i="1" dirty="0" smtClean="0"/>
              <a:t>it from other countries)</a:t>
            </a:r>
          </a:p>
          <a:p>
            <a:pPr algn="ctr" fontAlgn="auto">
              <a:spcAft>
                <a:spcPts val="0"/>
              </a:spcAft>
              <a:buNone/>
              <a:defRPr/>
            </a:pPr>
            <a:r>
              <a:rPr lang="en-US" sz="6000" i="1" dirty="0" smtClean="0"/>
              <a:t>Neighbor of… (name at least three</a:t>
            </a:r>
          </a:p>
          <a:p>
            <a:pPr algn="ctr" fontAlgn="auto">
              <a:spcAft>
                <a:spcPts val="0"/>
              </a:spcAft>
              <a:buNone/>
              <a:defRPr/>
            </a:pPr>
            <a:r>
              <a:rPr lang="en-US" sz="6000" i="1" dirty="0" smtClean="0"/>
              <a:t>neighboring countries)</a:t>
            </a:r>
          </a:p>
          <a:p>
            <a:pPr algn="ctr" fontAlgn="auto">
              <a:spcAft>
                <a:spcPts val="0"/>
              </a:spcAft>
              <a:buNone/>
              <a:defRPr/>
            </a:pPr>
            <a:r>
              <a:rPr lang="en-US" sz="6000" i="1" dirty="0" smtClean="0"/>
              <a:t>Who exports… (three items)</a:t>
            </a:r>
          </a:p>
          <a:p>
            <a:pPr algn="ctr" fontAlgn="auto">
              <a:spcAft>
                <a:spcPts val="0"/>
              </a:spcAft>
              <a:buNone/>
              <a:defRPr/>
            </a:pPr>
            <a:r>
              <a:rPr lang="en-US" sz="6000" i="1" dirty="0" smtClean="0"/>
              <a:t>Who imports… (three items)</a:t>
            </a:r>
          </a:p>
          <a:p>
            <a:pPr algn="ctr" fontAlgn="auto">
              <a:spcAft>
                <a:spcPts val="0"/>
              </a:spcAft>
              <a:buNone/>
              <a:defRPr/>
            </a:pPr>
            <a:r>
              <a:rPr lang="en-US" sz="6000" i="1" dirty="0" smtClean="0"/>
              <a:t>Who is proud of… (people, places, or</a:t>
            </a:r>
          </a:p>
          <a:p>
            <a:pPr algn="ctr" fontAlgn="auto">
              <a:spcAft>
                <a:spcPts val="0"/>
              </a:spcAft>
              <a:buNone/>
              <a:defRPr/>
            </a:pPr>
            <a:r>
              <a:rPr lang="en-US" sz="6000" i="1" dirty="0" smtClean="0"/>
              <a:t>characteristics)</a:t>
            </a:r>
          </a:p>
          <a:p>
            <a:pPr algn="ctr" fontAlgn="auto">
              <a:spcAft>
                <a:spcPts val="0"/>
              </a:spcAft>
              <a:buNone/>
              <a:defRPr/>
            </a:pPr>
            <a:r>
              <a:rPr lang="en-US" sz="6000" i="1" dirty="0" smtClean="0"/>
              <a:t>Who celebrates… (name three holidays)</a:t>
            </a:r>
          </a:p>
          <a:p>
            <a:pPr algn="ctr" fontAlgn="auto">
              <a:spcAft>
                <a:spcPts val="0"/>
              </a:spcAft>
              <a:buNone/>
              <a:defRPr/>
            </a:pPr>
            <a:r>
              <a:rPr lang="en-US" sz="6000" i="1" dirty="0" smtClean="0"/>
              <a:t>Whose flag is… (name the colors in the flag)</a:t>
            </a:r>
          </a:p>
          <a:p>
            <a:pPr algn="ctr" fontAlgn="auto">
              <a:spcAft>
                <a:spcPts val="0"/>
              </a:spcAft>
              <a:buNone/>
              <a:defRPr/>
            </a:pPr>
            <a:r>
              <a:rPr lang="en-US" sz="6000" i="1" dirty="0" smtClean="0"/>
              <a:t>Member of… (continent on which it is found)</a:t>
            </a:r>
          </a:p>
          <a:p>
            <a:pPr algn="ctr" fontAlgn="auto">
              <a:spcAft>
                <a:spcPts val="0"/>
              </a:spcAft>
              <a:buNone/>
              <a:defRPr/>
            </a:pPr>
            <a:r>
              <a:rPr lang="en-US" sz="6000" i="1" dirty="0" smtClean="0"/>
              <a:t>(Local name of country and a phrase to</a:t>
            </a:r>
          </a:p>
          <a:p>
            <a:pPr algn="ctr" fontAlgn="auto">
              <a:spcAft>
                <a:spcPts val="0"/>
              </a:spcAft>
              <a:buNone/>
              <a:defRPr/>
            </a:pPr>
            <a:r>
              <a:rPr lang="en-US" sz="6000" i="1" dirty="0" smtClean="0"/>
              <a:t>describe the origin of the name) </a:t>
            </a:r>
            <a:endParaRPr lang="en-US" sz="60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498178"/>
          </a:xfrm>
        </p:spPr>
        <p:txBody>
          <a:bodyPr>
            <a:normAutofit/>
          </a:bodyPr>
          <a:lstStyle/>
          <a:p>
            <a:pPr algn="ctr"/>
            <a:r>
              <a:rPr lang="en-US" sz="4000" b="1" dirty="0" smtClean="0"/>
              <a:t>Anticipation Guides to Promote Writing</a:t>
            </a:r>
            <a:endParaRPr lang="en-US" sz="4000"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An </a:t>
            </a:r>
            <a:r>
              <a:rPr lang="en-US" dirty="0" smtClean="0"/>
              <a:t>anticipation guide (Burke, 1999) consists of a list of statements about a topic that bring to light differences of opinion. Statements such as the following tend to promote thinking and discussion: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descr="writingprompts:&#10;&#10;&#10;449&#10;&#10;&#10;This was today’s prompt in class. Students definitely got into i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795&#10;what colors are yo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John Spencer has created what is possibly my favorite prompt ever."/>
          <p:cNvPicPr>
            <a:picLocks noChangeAspect="1" noChangeArrowheads="1"/>
          </p:cNvPicPr>
          <p:nvPr/>
        </p:nvPicPr>
        <p:blipFill>
          <a:blip r:embed="rId2" cstate="print"/>
          <a:srcRect/>
          <a:stretch>
            <a:fillRect/>
          </a:stretch>
        </p:blipFill>
        <p:spPr bwMode="auto">
          <a:xfrm>
            <a:off x="0" y="0"/>
            <a:ext cx="9067800" cy="6800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t’s almost Halloween; here are some relevant writing prompts."/>
          <p:cNvPicPr>
            <a:picLocks noChangeAspect="1" noChangeArrowheads="1"/>
          </p:cNvPicPr>
          <p:nvPr/>
        </p:nvPicPr>
        <p:blipFill>
          <a:blip r:embed="rId2" cstate="print"/>
          <a:srcRect/>
          <a:stretch>
            <a:fillRect/>
          </a:stretch>
        </p:blipFill>
        <p:spPr bwMode="auto">
          <a:xfrm>
            <a:off x="0" y="-457200"/>
            <a:ext cx="9448800" cy="731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should probably be tomorrow&amp;rsquo;s writing prompt. "/>
          <p:cNvPicPr>
            <a:picLocks noChangeAspect="1" noChangeArrowheads="1"/>
          </p:cNvPicPr>
          <p:nvPr/>
        </p:nvPicPr>
        <p:blipFill>
          <a:blip r:embed="rId2" cstate="print"/>
          <a:srcRect/>
          <a:stretch>
            <a:fillRect/>
          </a:stretch>
        </p:blipFill>
        <p:spPr bwMode="auto">
          <a:xfrm>
            <a:off x="0" y="0"/>
            <a:ext cx="9144000" cy="7086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767&#10;one cent per calorie?"/>
          <p:cNvPicPr>
            <a:picLocks noChangeAspect="1" noChangeArrowheads="1"/>
          </p:cNvPicPr>
          <p:nvPr/>
        </p:nvPicPr>
        <p:blipFill>
          <a:blip r:embed="rId2" cstate="print"/>
          <a:srcRect/>
          <a:stretch>
            <a:fillRect/>
          </a:stretch>
        </p:blipFill>
        <p:spPr bwMode="auto">
          <a:xfrm>
            <a:off x="0" y="-152400"/>
            <a:ext cx="9144000" cy="7315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t’s almost Halloween; here are some relevant writing prompt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dirty="0"/>
              <a:t>The only way students are going to improve </a:t>
            </a:r>
            <a:r>
              <a:rPr lang="en-US" sz="5400" dirty="0" smtClean="0"/>
              <a:t>at writing </a:t>
            </a:r>
            <a:r>
              <a:rPr lang="en-US" sz="5400" dirty="0"/>
              <a:t>ideas and conventions is to actually write.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819400"/>
            <a:ext cx="8534400" cy="769441"/>
          </a:xfrm>
          <a:prstGeom prst="rect">
            <a:avLst/>
          </a:prstGeom>
        </p:spPr>
        <p:txBody>
          <a:bodyPr wrap="square">
            <a:spAutoFit/>
          </a:bodyPr>
          <a:lstStyle/>
          <a:p>
            <a:pPr algn="ctr"/>
            <a:r>
              <a:rPr lang="en-US" sz="4400" b="1" dirty="0" smtClean="0">
                <a:solidFill>
                  <a:schemeClr val="bg1"/>
                </a:solidFill>
              </a:rPr>
              <a:t>http://writingprompts.tumblr.com/</a:t>
            </a:r>
            <a:endParaRPr lang="en-US" sz="44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36912"/>
            <a:ext cx="8229600" cy="711081"/>
          </a:xfrm>
        </p:spPr>
        <p:txBody>
          <a:bodyPr/>
          <a:lstStyle/>
          <a:p>
            <a:pPr algn="ctr"/>
            <a:r>
              <a:rPr lang="en-US" b="1" dirty="0" smtClean="0"/>
              <a:t>Thank you!</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b="1" dirty="0" smtClean="0"/>
              <a:t>ELL’s &amp; Writing </a:t>
            </a:r>
            <a:endParaRPr lang="en-US" b="1" dirty="0"/>
          </a:p>
        </p:txBody>
      </p:sp>
      <p:sp>
        <p:nvSpPr>
          <p:cNvPr id="3" name="Content Placeholder 2"/>
          <p:cNvSpPr>
            <a:spLocks noGrp="1"/>
          </p:cNvSpPr>
          <p:nvPr>
            <p:ph idx="1"/>
          </p:nvPr>
        </p:nvSpPr>
        <p:spPr/>
        <p:txBody>
          <a:bodyPr>
            <a:normAutofit/>
          </a:bodyPr>
          <a:lstStyle/>
          <a:p>
            <a:pPr marL="0" indent="0" algn="just">
              <a:buNone/>
            </a:pPr>
            <a:r>
              <a:rPr lang="en-US" sz="2800" dirty="0" smtClean="0"/>
              <a:t>There is a very important correlation between writing and language development. As students develop language skills, they often develop listening skills first (lots of input they can understand), then speaking (they begin to formulate their ideas in the second language), then reading (they can understand the sound/symbol correspondence of the new language and make sense of the words) and finally writing (they have enough language to express their own ideas in writing). </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normAutofit/>
          </a:bodyPr>
          <a:lstStyle/>
          <a:p>
            <a:pPr algn="ctr"/>
            <a:r>
              <a:rPr lang="en-US" b="1" u="sng" dirty="0" smtClean="0"/>
              <a:t>Not all Writing-to-Learn Activities </a:t>
            </a:r>
            <a:r>
              <a:rPr lang="en-US" b="1" u="sng" dirty="0" smtClean="0"/>
              <a:t/>
            </a:r>
            <a:br>
              <a:rPr lang="en-US" b="1" u="sng" dirty="0" smtClean="0"/>
            </a:br>
            <a:r>
              <a:rPr lang="en-US" b="1" u="sng" dirty="0" smtClean="0"/>
              <a:t>Need </a:t>
            </a:r>
            <a:r>
              <a:rPr lang="en-US" b="1" u="sng" dirty="0" smtClean="0"/>
              <a:t>to be Graded</a:t>
            </a:r>
            <a:endParaRPr lang="en-US" b="1" u="sng" dirty="0"/>
          </a:p>
        </p:txBody>
      </p:sp>
      <p:sp>
        <p:nvSpPr>
          <p:cNvPr id="3" name="Content Placeholder 2"/>
          <p:cNvSpPr>
            <a:spLocks noGrp="1"/>
          </p:cNvSpPr>
          <p:nvPr>
            <p:ph idx="1"/>
          </p:nvPr>
        </p:nvSpPr>
        <p:spPr>
          <a:xfrm>
            <a:off x="301752" y="1527048"/>
            <a:ext cx="8503920" cy="4873752"/>
          </a:xfrm>
        </p:spPr>
        <p:txBody>
          <a:bodyPr/>
          <a:lstStyle/>
          <a:p>
            <a:r>
              <a:rPr lang="en-US" sz="2800" dirty="0" smtClean="0"/>
              <a:t>Teachers should offer feedback and comments but should not feel compelled to grade the spelling, grammar, organization, and content of these writing activities</a:t>
            </a:r>
          </a:p>
          <a:p>
            <a:r>
              <a:rPr lang="en-US" sz="2800" dirty="0" smtClean="0"/>
              <a:t>The purpose is to promote active learning, encourage discussion, engage all students, and encourage thinking</a:t>
            </a:r>
          </a:p>
          <a:p>
            <a:pPr marL="274320" lvl="1">
              <a:buClr>
                <a:schemeClr val="accent1"/>
              </a:buClr>
              <a:buSzPct val="85000"/>
              <a:buFont typeface="Wingdings 2"/>
              <a:buChar char=""/>
            </a:pPr>
            <a:r>
              <a:rPr lang="en-US" sz="2800" dirty="0" smtClean="0"/>
              <a:t>Most writing in classrooms does not need to be heavily graded, so the teacher’s workload is decreased</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1215137"/>
          </a:xfrm>
        </p:spPr>
        <p:txBody>
          <a:bodyPr>
            <a:normAutofit fontScale="90000"/>
          </a:bodyPr>
          <a:lstStyle/>
          <a:p>
            <a:pPr algn="ctr"/>
            <a:r>
              <a:rPr lang="en-US" dirty="0" smtClean="0">
                <a:latin typeface="Bernard MT Condensed" pitchFamily="18" charset="0"/>
              </a:rPr>
              <a:t>Monday Fun Day </a:t>
            </a:r>
            <a:br>
              <a:rPr lang="en-US" dirty="0" smtClean="0">
                <a:latin typeface="Bernard MT Condensed" pitchFamily="18" charset="0"/>
              </a:rPr>
            </a:br>
            <a:r>
              <a:rPr lang="en-US" dirty="0" smtClean="0">
                <a:latin typeface="Bernard MT Condensed" pitchFamily="18" charset="0"/>
              </a:rPr>
              <a:t>MAD LIBS</a:t>
            </a:r>
            <a:endParaRPr lang="en-US" dirty="0">
              <a:latin typeface="Bernard MT Condensed" pitchFamily="18" charset="0"/>
            </a:endParaRPr>
          </a:p>
        </p:txBody>
      </p:sp>
      <p:pic>
        <p:nvPicPr>
          <p:cNvPr id="2050" name="Picture 2"/>
          <p:cNvPicPr>
            <a:picLocks noChangeAspect="1" noChangeArrowheads="1"/>
          </p:cNvPicPr>
          <p:nvPr/>
        </p:nvPicPr>
        <p:blipFill>
          <a:blip r:embed="rId2" cstate="print"/>
          <a:srcRect l="23333" t="37333" r="22222" b="23556"/>
          <a:stretch>
            <a:fillRect/>
          </a:stretch>
        </p:blipFill>
        <p:spPr bwMode="auto">
          <a:xfrm>
            <a:off x="457200" y="1752600"/>
            <a:ext cx="8229600"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r>
              <a:rPr lang="en-US" sz="4400" b="1" dirty="0" smtClean="0"/>
              <a:t>WANT ADS</a:t>
            </a:r>
            <a:endParaRPr lang="en-US" sz="4400" b="1" dirty="0"/>
          </a:p>
        </p:txBody>
      </p:sp>
      <p:sp>
        <p:nvSpPr>
          <p:cNvPr id="3" name="Content Placeholder 2"/>
          <p:cNvSpPr>
            <a:spLocks noGrp="1"/>
          </p:cNvSpPr>
          <p:nvPr>
            <p:ph idx="1"/>
          </p:nvPr>
        </p:nvSpPr>
        <p:spPr>
          <a:xfrm>
            <a:off x="457200" y="1219200"/>
            <a:ext cx="8229600" cy="5105400"/>
          </a:xfrm>
        </p:spPr>
        <p:txBody>
          <a:bodyPr/>
          <a:lstStyle/>
          <a:p>
            <a:pPr marL="0" indent="0">
              <a:buNone/>
            </a:pPr>
            <a:r>
              <a:rPr lang="en-US" sz="2400" dirty="0" smtClean="0"/>
              <a:t>Students can create want ads to show their understanding of literary characters or historical figures by composing want ads that depict something the person seeks, wants to sell, or could offer as a service.</a:t>
            </a:r>
          </a:p>
          <a:p>
            <a:pPr>
              <a:buNone/>
            </a:pPr>
            <a:endParaRPr lang="en-US" dirty="0"/>
          </a:p>
        </p:txBody>
      </p:sp>
      <p:pic>
        <p:nvPicPr>
          <p:cNvPr id="16386" name="Picture 2" descr="http://media-cache-ak0.pinimg.com/736x/14/58/0d/14580d3140c21e19042c1628034bfe23.jpg"/>
          <p:cNvPicPr>
            <a:picLocks noChangeAspect="1" noChangeArrowheads="1"/>
          </p:cNvPicPr>
          <p:nvPr/>
        </p:nvPicPr>
        <p:blipFill>
          <a:blip r:embed="rId2" cstate="print"/>
          <a:srcRect/>
          <a:stretch>
            <a:fillRect/>
          </a:stretch>
        </p:blipFill>
        <p:spPr bwMode="auto">
          <a:xfrm>
            <a:off x="3048000" y="2895600"/>
            <a:ext cx="2895600" cy="37433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4000" b="1" dirty="0" smtClean="0"/>
              <a:t>Acrostic Poems </a:t>
            </a:r>
            <a:endParaRPr lang="en-US" sz="4000" b="1" dirty="0"/>
          </a:p>
        </p:txBody>
      </p:sp>
      <p:sp>
        <p:nvSpPr>
          <p:cNvPr id="3" name="Content Placeholder 2"/>
          <p:cNvSpPr>
            <a:spLocks noGrp="1"/>
          </p:cNvSpPr>
          <p:nvPr>
            <p:ph idx="1"/>
          </p:nvPr>
        </p:nvSpPr>
        <p:spPr>
          <a:xfrm>
            <a:off x="301752" y="1527048"/>
            <a:ext cx="8503920" cy="5178552"/>
          </a:xfrm>
        </p:spPr>
        <p:txBody>
          <a:bodyPr>
            <a:normAutofit/>
          </a:bodyPr>
          <a:lstStyle/>
          <a:p>
            <a:pPr algn="ctr" fontAlgn="auto">
              <a:spcAft>
                <a:spcPts val="0"/>
              </a:spcAft>
              <a:buNone/>
              <a:defRPr/>
            </a:pPr>
            <a:r>
              <a:rPr lang="en-US" sz="2800" dirty="0" smtClean="0"/>
              <a:t>An acrostic is a poem that is formed by</a:t>
            </a:r>
          </a:p>
          <a:p>
            <a:pPr algn="ctr" fontAlgn="auto">
              <a:spcAft>
                <a:spcPts val="0"/>
              </a:spcAft>
              <a:buNone/>
              <a:defRPr/>
            </a:pPr>
            <a:r>
              <a:rPr lang="en-US" sz="2800" dirty="0" smtClean="0"/>
              <a:t>writing a word down a page and using the letters in</a:t>
            </a:r>
          </a:p>
          <a:p>
            <a:pPr algn="ctr" fontAlgn="auto">
              <a:spcAft>
                <a:spcPts val="0"/>
              </a:spcAft>
              <a:buNone/>
              <a:defRPr/>
            </a:pPr>
            <a:r>
              <a:rPr lang="en-US" sz="2800" dirty="0" smtClean="0"/>
              <a:t>the word to begin each line of a poem. For example,</a:t>
            </a:r>
          </a:p>
          <a:p>
            <a:pPr algn="ctr" fontAlgn="auto">
              <a:spcAft>
                <a:spcPts val="0"/>
              </a:spcAft>
              <a:buNone/>
              <a:defRPr/>
            </a:pPr>
            <a:r>
              <a:rPr lang="en-US" sz="2800" dirty="0" smtClean="0"/>
              <a:t>the following sample acrostic from a science class:</a:t>
            </a:r>
          </a:p>
          <a:p>
            <a:pPr>
              <a:buNone/>
              <a:defRPr/>
            </a:pPr>
            <a:endParaRPr lang="en-US" sz="2800" b="1" dirty="0" smtClean="0">
              <a:solidFill>
                <a:srgbClr val="FF0000"/>
              </a:solidFill>
            </a:endParaRPr>
          </a:p>
          <a:p>
            <a:pPr>
              <a:buNone/>
              <a:defRPr/>
            </a:pPr>
            <a:r>
              <a:rPr lang="en-US" sz="2800" b="1" dirty="0" smtClean="0">
                <a:solidFill>
                  <a:srgbClr val="FF0000"/>
                </a:solidFill>
              </a:rPr>
              <a:t>B</a:t>
            </a:r>
            <a:r>
              <a:rPr lang="en-US" sz="2800" dirty="0" smtClean="0"/>
              <a:t>lood brings oxygen</a:t>
            </a:r>
          </a:p>
          <a:p>
            <a:pPr>
              <a:buNone/>
              <a:defRPr/>
            </a:pPr>
            <a:r>
              <a:rPr lang="en-US" sz="2800" b="1" dirty="0" smtClean="0">
                <a:solidFill>
                  <a:srgbClr val="FF0000"/>
                </a:solidFill>
              </a:rPr>
              <a:t>R</a:t>
            </a:r>
            <a:r>
              <a:rPr lang="en-US" sz="2800" dirty="0" smtClean="0"/>
              <a:t>ecords memories</a:t>
            </a:r>
          </a:p>
          <a:p>
            <a:pPr>
              <a:buNone/>
              <a:defRPr/>
            </a:pPr>
            <a:r>
              <a:rPr lang="en-US" sz="2800" b="1" dirty="0" smtClean="0">
                <a:solidFill>
                  <a:srgbClr val="FF0000"/>
                </a:solidFill>
              </a:rPr>
              <a:t>A</a:t>
            </a:r>
            <a:r>
              <a:rPr lang="en-US" sz="2800" dirty="0" smtClean="0"/>
              <a:t>lways working</a:t>
            </a:r>
          </a:p>
          <a:p>
            <a:pPr>
              <a:buNone/>
              <a:defRPr/>
            </a:pPr>
            <a:r>
              <a:rPr lang="en-US" sz="2800" b="1" dirty="0" smtClean="0">
                <a:solidFill>
                  <a:srgbClr val="FF0000"/>
                </a:solidFill>
              </a:rPr>
              <a:t>I</a:t>
            </a:r>
            <a:r>
              <a:rPr lang="en-US" sz="2800" dirty="0" smtClean="0"/>
              <a:t>magining plans</a:t>
            </a:r>
          </a:p>
          <a:p>
            <a:pPr fontAlgn="auto">
              <a:spcAft>
                <a:spcPts val="0"/>
              </a:spcAft>
              <a:buNone/>
              <a:defRPr/>
            </a:pPr>
            <a:r>
              <a:rPr lang="en-US" sz="2800" b="1" dirty="0" smtClean="0">
                <a:solidFill>
                  <a:srgbClr val="FF0000"/>
                </a:solidFill>
              </a:rPr>
              <a:t>N</a:t>
            </a:r>
            <a:r>
              <a:rPr lang="en-US" sz="2800" dirty="0" smtClean="0"/>
              <a:t>eurons tell the body what to do </a:t>
            </a:r>
            <a:endParaRPr lang="en-US" sz="2800"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3008313" cy="6248400"/>
          </a:xfrm>
        </p:spPr>
        <p:txBody>
          <a:bodyPr>
            <a:normAutofit fontScale="90000"/>
          </a:bodyPr>
          <a:lstStyle/>
          <a:p>
            <a:pPr algn="ctr"/>
            <a:r>
              <a:rPr lang="en-US" sz="4000" dirty="0" smtClean="0">
                <a:latin typeface="Arial Black" pitchFamily="34" charset="0"/>
              </a:rPr>
              <a:t>A</a:t>
            </a:r>
            <a:br>
              <a:rPr lang="en-US" sz="4000" dirty="0" smtClean="0">
                <a:latin typeface="Arial Black" pitchFamily="34" charset="0"/>
              </a:rPr>
            </a:br>
            <a:r>
              <a:rPr lang="en-US" sz="4000" dirty="0" smtClean="0">
                <a:latin typeface="Arial Black" pitchFamily="34" charset="0"/>
              </a:rPr>
              <a:t>B</a:t>
            </a:r>
            <a:br>
              <a:rPr lang="en-US" sz="4000" dirty="0" smtClean="0">
                <a:latin typeface="Arial Black" pitchFamily="34" charset="0"/>
              </a:rPr>
            </a:br>
            <a:r>
              <a:rPr lang="en-US" sz="4000" dirty="0" smtClean="0">
                <a:latin typeface="Arial Black" pitchFamily="34" charset="0"/>
              </a:rPr>
              <a:t>C</a:t>
            </a:r>
            <a:br>
              <a:rPr lang="en-US" sz="4000" dirty="0" smtClean="0">
                <a:latin typeface="Arial Black" pitchFamily="34" charset="0"/>
              </a:rPr>
            </a:b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P</a:t>
            </a:r>
            <a:br>
              <a:rPr lang="en-US" sz="4000" dirty="0" smtClean="0">
                <a:latin typeface="Arial Black" pitchFamily="34" charset="0"/>
              </a:rPr>
            </a:br>
            <a:r>
              <a:rPr lang="en-US" sz="4000" dirty="0" smtClean="0">
                <a:latin typeface="Arial Black" pitchFamily="34" charset="0"/>
              </a:rPr>
              <a:t>O</a:t>
            </a:r>
            <a:br>
              <a:rPr lang="en-US" sz="4000" dirty="0" smtClean="0">
                <a:latin typeface="Arial Black" pitchFamily="34" charset="0"/>
              </a:rPr>
            </a:br>
            <a:r>
              <a:rPr lang="en-US" sz="4000" dirty="0" smtClean="0">
                <a:latin typeface="Arial Black" pitchFamily="34" charset="0"/>
              </a:rPr>
              <a:t>E</a:t>
            </a:r>
            <a:br>
              <a:rPr lang="en-US" sz="4000" dirty="0" smtClean="0">
                <a:latin typeface="Arial Black" pitchFamily="34" charset="0"/>
              </a:rPr>
            </a:br>
            <a:r>
              <a:rPr lang="en-US" sz="4000" dirty="0" smtClean="0">
                <a:latin typeface="Arial Black" pitchFamily="34" charset="0"/>
              </a:rPr>
              <a:t>T</a:t>
            </a:r>
            <a:br>
              <a:rPr lang="en-US" sz="4000" dirty="0" smtClean="0">
                <a:latin typeface="Arial Black" pitchFamily="34" charset="0"/>
              </a:rPr>
            </a:br>
            <a:r>
              <a:rPr lang="en-US" sz="4000" dirty="0" smtClean="0">
                <a:latin typeface="Arial Black" pitchFamily="34" charset="0"/>
              </a:rPr>
              <a:t>R</a:t>
            </a:r>
            <a:br>
              <a:rPr lang="en-US" sz="4000" dirty="0" smtClean="0">
                <a:latin typeface="Arial Black" pitchFamily="34" charset="0"/>
              </a:rPr>
            </a:br>
            <a:r>
              <a:rPr lang="en-US" sz="4000" dirty="0" smtClean="0">
                <a:latin typeface="Arial Black" pitchFamily="34" charset="0"/>
              </a:rPr>
              <a:t>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r>
              <a:rPr lang="en-US" sz="4000" b="1" dirty="0" smtClean="0"/>
              <a:t> </a:t>
            </a:r>
          </a:p>
        </p:txBody>
      </p:sp>
      <p:pic>
        <p:nvPicPr>
          <p:cNvPr id="2050" name="Picture 2"/>
          <p:cNvPicPr>
            <a:picLocks noChangeAspect="1" noChangeArrowheads="1"/>
          </p:cNvPicPr>
          <p:nvPr/>
        </p:nvPicPr>
        <p:blipFill>
          <a:blip r:embed="rId2" cstate="print"/>
          <a:srcRect l="32778" t="20444" r="32222" b="6667"/>
          <a:stretch>
            <a:fillRect/>
          </a:stretch>
        </p:blipFill>
        <p:spPr bwMode="auto">
          <a:xfrm>
            <a:off x="4038600" y="152400"/>
            <a:ext cx="4800600" cy="6553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400" b="1" dirty="0" smtClean="0"/>
              <a:t>Book Poem</a:t>
            </a:r>
            <a:endParaRPr lang="en-US" sz="4400" b="1" dirty="0"/>
          </a:p>
        </p:txBody>
      </p:sp>
      <p:sp>
        <p:nvSpPr>
          <p:cNvPr id="8" name="Content Placeholder 7"/>
          <p:cNvSpPr>
            <a:spLocks noGrp="1"/>
          </p:cNvSpPr>
          <p:nvPr>
            <p:ph sz="half" idx="2"/>
          </p:nvPr>
        </p:nvSpPr>
        <p:spPr/>
        <p:txBody>
          <a:bodyPr>
            <a:normAutofit fontScale="77500" lnSpcReduction="20000"/>
          </a:bodyPr>
          <a:lstStyle/>
          <a:p>
            <a:pPr algn="ctr">
              <a:buNone/>
            </a:pPr>
            <a:r>
              <a:rPr lang="en-US" u="sng" dirty="0" smtClean="0"/>
              <a:t>Rubric </a:t>
            </a:r>
          </a:p>
          <a:p>
            <a:r>
              <a:rPr lang="en-US" dirty="0" smtClean="0"/>
              <a:t>Must be 3 complete sentences or longer</a:t>
            </a:r>
          </a:p>
          <a:p>
            <a:r>
              <a:rPr lang="en-US" dirty="0" smtClean="0"/>
              <a:t>Must follow the same topic in all sentences </a:t>
            </a:r>
          </a:p>
          <a:p>
            <a:r>
              <a:rPr lang="en-US" dirty="0" smtClean="0"/>
              <a:t>Must make words easy to follow on the page for the reader (need to have a flow)</a:t>
            </a:r>
            <a:endParaRPr lang="en-US" dirty="0"/>
          </a:p>
        </p:txBody>
      </p:sp>
      <p:pic>
        <p:nvPicPr>
          <p:cNvPr id="1026" name="Picture 2"/>
          <p:cNvPicPr>
            <a:picLocks noChangeAspect="1" noChangeArrowheads="1"/>
          </p:cNvPicPr>
          <p:nvPr/>
        </p:nvPicPr>
        <p:blipFill>
          <a:blip r:embed="rId2" cstate="print"/>
          <a:srcRect l="31667" t="27556" r="41111" b="11111"/>
          <a:stretch>
            <a:fillRect/>
          </a:stretch>
        </p:blipFill>
        <p:spPr bwMode="auto">
          <a:xfrm>
            <a:off x="395536" y="1052736"/>
            <a:ext cx="3733800" cy="5257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566</Words>
  <Application>Microsoft Office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Beginning to Write with Beginners</vt:lpstr>
      <vt:lpstr>Slide 2</vt:lpstr>
      <vt:lpstr>ELL’s &amp; Writing </vt:lpstr>
      <vt:lpstr>Not all Writing-to-Learn Activities  Need to be Graded</vt:lpstr>
      <vt:lpstr>Monday Fun Day  MAD LIBS</vt:lpstr>
      <vt:lpstr>WANT ADS</vt:lpstr>
      <vt:lpstr>Acrostic Poems </vt:lpstr>
      <vt:lpstr>A B C  P O E T R Y </vt:lpstr>
      <vt:lpstr>    Book Poem</vt:lpstr>
      <vt:lpstr>Slide 10</vt:lpstr>
      <vt:lpstr>Geo Poem – History (Culture)</vt:lpstr>
      <vt:lpstr>Anticipation Guides to Promote Writing</vt:lpstr>
      <vt:lpstr>Slide 13</vt:lpstr>
      <vt:lpstr>Slide 14</vt:lpstr>
      <vt:lpstr>Slide 15</vt:lpstr>
      <vt:lpstr>Slide 16</vt:lpstr>
      <vt:lpstr>Slide 17</vt:lpstr>
      <vt:lpstr>Slide 18</vt:lpstr>
      <vt:lpstr>Slide 19</vt:lpstr>
      <vt:lpstr>Slide 20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2014-02-21T02:04:43Z</dcterms:created>
  <dcterms:modified xsi:type="dcterms:W3CDTF">2015-09-18T20:49:23Z</dcterms:modified>
</cp:coreProperties>
</file>