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64" r:id="rId2"/>
    <p:sldId id="276" r:id="rId3"/>
    <p:sldId id="298" r:id="rId4"/>
    <p:sldId id="299" r:id="rId5"/>
    <p:sldId id="300" r:id="rId6"/>
    <p:sldId id="266" r:id="rId7"/>
    <p:sldId id="268" r:id="rId8"/>
    <p:sldId id="269" r:id="rId9"/>
    <p:sldId id="270" r:id="rId10"/>
    <p:sldId id="281" r:id="rId11"/>
    <p:sldId id="302"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304" r:id="rId28"/>
    <p:sldId id="305" r:id="rId29"/>
    <p:sldId id="303" r:id="rId30"/>
    <p:sldId id="297"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92" d="100"/>
          <a:sy n="92" d="100"/>
        </p:scale>
        <p:origin x="450" y="9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9/23/2015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9/23/2015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9/23/2015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9/23/2015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9/23/2015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9/23/2015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tudyguides.heinemann.com/grammar-for-college-writing-instructors-manua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wp.org/cs/public/print/doc/resources/voice_quarterly_issue.csp?pub=The%20Quarterly&amp;year=2004&amp;vol=26&amp;num=2" TargetMode="External"/><Relationship Id="rId2" Type="http://schemas.openxmlformats.org/officeDocument/2006/relationships/hyperlink" Target="http://www.nwp.org/cs/public/print/nwp_au/124"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nwp.org/cs/public/print/resource/179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poxfordacademy.org/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ale.edu/ynhti/curriculum/units/1979/4/79.04.01.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Eyaf1yMHx5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mailto:pbelmont@bisd.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381001"/>
            <a:ext cx="7008574" cy="2057399"/>
          </a:xfrm>
        </p:spPr>
        <p:txBody>
          <a:bodyPr/>
          <a:lstStyle/>
          <a:p>
            <a:r>
              <a:rPr lang="en-US" smtClean="0"/>
              <a:t>A CONDUIT TO THE IMAGINATION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Based on Don and Jenny </a:t>
            </a:r>
            <a:r>
              <a:rPr lang="en-US" dirty="0" err="1" smtClean="0"/>
              <a:t>Killagon’s</a:t>
            </a:r>
            <a:r>
              <a:rPr lang="en-US" dirty="0" smtClean="0"/>
              <a:t> </a:t>
            </a:r>
            <a:r>
              <a:rPr lang="en-US" b="1" i="1" dirty="0" smtClean="0"/>
              <a:t>Grammar for College Writing</a:t>
            </a:r>
          </a:p>
          <a:p>
            <a:r>
              <a:rPr lang="en-US" dirty="0">
                <a:hlinkClick r:id="rId2"/>
              </a:rPr>
              <a:t>http://</a:t>
            </a:r>
            <a:r>
              <a:rPr lang="en-US" dirty="0" smtClean="0">
                <a:hlinkClick r:id="rId2"/>
              </a:rPr>
              <a:t>studyguides.heinemann.com/grammar-for-college-writing-instructors-manual</a:t>
            </a:r>
            <a:endParaRPr lang="en-US" dirty="0" smtClean="0"/>
          </a:p>
          <a:p>
            <a:endParaRPr lang="en-US" b="1" i="1"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838199"/>
            <a:ext cx="9525000" cy="5262979"/>
          </a:xfrm>
          <a:prstGeom prst="rect">
            <a:avLst/>
          </a:prstGeom>
        </p:spPr>
        <p:txBody>
          <a:bodyPr wrap="square">
            <a:spAutoFit/>
          </a:bodyPr>
          <a:lstStyle/>
          <a:p>
            <a:r>
              <a:rPr lang="en-US" b="1" dirty="0" smtClean="0"/>
              <a:t>EXAMPLE: </a:t>
            </a:r>
            <a:r>
              <a:rPr lang="en-US" b="1" dirty="0"/>
              <a:t>Write a sentence like this model. </a:t>
            </a:r>
            <a:endParaRPr lang="en-US" b="1" dirty="0" smtClean="0"/>
          </a:p>
          <a:p>
            <a:r>
              <a:rPr lang="en-US" b="1" dirty="0" smtClean="0"/>
              <a:t>Model </a:t>
            </a:r>
            <a:r>
              <a:rPr lang="en-US" b="1" dirty="0"/>
              <a:t>Sentence</a:t>
            </a:r>
            <a:r>
              <a:rPr lang="en-US" b="1" dirty="0" smtClean="0"/>
              <a:t>:</a:t>
            </a:r>
          </a:p>
          <a:p>
            <a:r>
              <a:rPr lang="en-US" b="1" dirty="0" smtClean="0"/>
              <a:t> </a:t>
            </a:r>
            <a:r>
              <a:rPr lang="en-US" dirty="0"/>
              <a:t>On stormy nights, when the tide was out, the Bay of </a:t>
            </a:r>
            <a:r>
              <a:rPr lang="en-US" dirty="0" err="1"/>
              <a:t>Fougere</a:t>
            </a:r>
            <a:r>
              <a:rPr lang="en-US" dirty="0"/>
              <a:t>, fifty feet below the house, resembled an immense black pit, from which arose mutterings and sighs as if the sands down there had been alive and complaining. </a:t>
            </a:r>
            <a:endParaRPr lang="en-US" dirty="0" smtClean="0"/>
          </a:p>
          <a:p>
            <a:r>
              <a:rPr lang="en-US" dirty="0"/>
              <a:t> </a:t>
            </a:r>
            <a:r>
              <a:rPr lang="en-US" dirty="0" smtClean="0"/>
              <a:t>                                   Joseph </a:t>
            </a:r>
            <a:r>
              <a:rPr lang="en-US" dirty="0"/>
              <a:t>Conrad, “The Idiots</a:t>
            </a:r>
            <a:r>
              <a:rPr lang="en-US" dirty="0" smtClean="0"/>
              <a:t>” </a:t>
            </a:r>
          </a:p>
          <a:p>
            <a:pPr algn="ctr"/>
            <a:r>
              <a:rPr lang="en-US" dirty="0" smtClean="0"/>
              <a:t>-----------------------------------------------------------------</a:t>
            </a:r>
          </a:p>
          <a:p>
            <a:endParaRPr lang="en-US" dirty="0"/>
          </a:p>
          <a:p>
            <a:r>
              <a:rPr lang="en-US" b="1" dirty="0"/>
              <a:t>Result: </a:t>
            </a:r>
            <a:endParaRPr lang="en-US" b="1" dirty="0" smtClean="0"/>
          </a:p>
          <a:p>
            <a:r>
              <a:rPr lang="en-US" dirty="0" smtClean="0"/>
              <a:t>During </a:t>
            </a:r>
            <a:r>
              <a:rPr lang="en-US" dirty="0"/>
              <a:t>rush-hour traffic, when his nerves were frazzled, Brent Hammond, twenty miles above the speed limit, hit his brakes, from which came sharp peals and leaden grindings as though the metal were alive and hurting.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2412" y="2743200"/>
            <a:ext cx="972655" cy="1295400"/>
          </a:xfrm>
          <a:prstGeom prst="rect">
            <a:avLst/>
          </a:prstGeom>
        </p:spPr>
      </p:pic>
    </p:spTree>
    <p:extLst>
      <p:ext uri="{BB962C8B-B14F-4D97-AF65-F5344CB8AC3E}">
        <p14:creationId xmlns:p14="http://schemas.microsoft.com/office/powerpoint/2010/main" val="1176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4038600"/>
          </a:xfrm>
        </p:spPr>
        <p:txBody>
          <a:bodyPr>
            <a:normAutofit fontScale="90000"/>
          </a:bodyPr>
          <a:lstStyle/>
          <a:p>
            <a:r>
              <a:rPr lang="en-US" b="1" dirty="0" smtClean="0"/>
              <a:t/>
            </a:r>
            <a:br>
              <a:rPr lang="en-US" b="1" dirty="0" smtClean="0"/>
            </a:br>
            <a:r>
              <a:rPr lang="en-US" b="1" dirty="0"/>
              <a:t/>
            </a:r>
            <a:br>
              <a:rPr lang="en-US" b="1" dirty="0"/>
            </a:br>
            <a:r>
              <a:rPr lang="en-US" b="1" dirty="0" smtClean="0"/>
              <a:t>Beyond </a:t>
            </a:r>
            <a:r>
              <a:rPr lang="en-US" b="1" dirty="0"/>
              <a:t>Primer Prose: Two Ways to Imitate the Masters</a:t>
            </a:r>
            <a:br>
              <a:rPr lang="en-US" b="1" dirty="0"/>
            </a:br>
            <a:r>
              <a:rPr lang="en-US" b="1" dirty="0"/>
              <a:t>By:</a:t>
            </a:r>
            <a:r>
              <a:rPr lang="en-US" dirty="0"/>
              <a:t> </a:t>
            </a:r>
            <a:r>
              <a:rPr lang="en-US" dirty="0" err="1">
                <a:hlinkClick r:id="rId2"/>
              </a:rPr>
              <a:t>Romana</a:t>
            </a:r>
            <a:r>
              <a:rPr lang="en-US" dirty="0">
                <a:hlinkClick r:id="rId2"/>
              </a:rPr>
              <a:t> </a:t>
            </a:r>
            <a:r>
              <a:rPr lang="en-US" dirty="0" err="1">
                <a:hlinkClick r:id="rId2"/>
              </a:rPr>
              <a:t>Hillebrand</a:t>
            </a:r>
            <a:r>
              <a:rPr lang="en-US" dirty="0"/>
              <a:t/>
            </a:r>
            <a:br>
              <a:rPr lang="en-US" dirty="0"/>
            </a:br>
            <a:r>
              <a:rPr lang="en-US" b="1" dirty="0"/>
              <a:t>Publication:</a:t>
            </a:r>
            <a:r>
              <a:rPr lang="en-US" dirty="0"/>
              <a:t> </a:t>
            </a:r>
            <a:r>
              <a:rPr lang="en-US" dirty="0">
                <a:hlinkClick r:id="rId3"/>
              </a:rPr>
              <a:t>The Quarterly, Vol. 26, No. 2</a:t>
            </a:r>
            <a:r>
              <a:rPr lang="en-US" dirty="0"/>
              <a:t> </a:t>
            </a:r>
            <a:br>
              <a:rPr lang="en-US" dirty="0"/>
            </a:br>
            <a:r>
              <a:rPr lang="en-US" b="1" dirty="0"/>
              <a:t>Date:</a:t>
            </a:r>
            <a:r>
              <a:rPr lang="en-US" dirty="0"/>
              <a:t> 2004</a:t>
            </a:r>
            <a:br>
              <a:rPr lang="en-US" dirty="0"/>
            </a:b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hlinkClick r:id="rId4"/>
              </a:rPr>
              <a:t>http</a:t>
            </a:r>
            <a:r>
              <a:rPr lang="en-US" dirty="0">
                <a:hlinkClick r:id="rId4"/>
              </a:rPr>
              <a:t>://</a:t>
            </a:r>
            <a:r>
              <a:rPr lang="en-US" dirty="0" smtClean="0">
                <a:hlinkClick r:id="rId4"/>
              </a:rPr>
              <a:t>www.nwp.org/cs/public/print/resource/1792</a:t>
            </a:r>
            <a:endParaRPr lang="en-US" dirty="0"/>
          </a:p>
          <a:p>
            <a:endParaRPr lang="en-US" dirty="0"/>
          </a:p>
        </p:txBody>
      </p:sp>
      <p:pic>
        <p:nvPicPr>
          <p:cNvPr id="4" name="Picture 3"/>
          <p:cNvPicPr>
            <a:picLocks noChangeAspect="1"/>
          </p:cNvPicPr>
          <p:nvPr/>
        </p:nvPicPr>
        <p:blipFill>
          <a:blip r:embed="rId5"/>
          <a:stretch>
            <a:fillRect/>
          </a:stretch>
        </p:blipFill>
        <p:spPr>
          <a:xfrm>
            <a:off x="2970212" y="5459412"/>
            <a:ext cx="6210300" cy="561975"/>
          </a:xfrm>
          <a:prstGeom prst="rect">
            <a:avLst/>
          </a:prstGeom>
        </p:spPr>
      </p:pic>
    </p:spTree>
    <p:extLst>
      <p:ext uri="{BB962C8B-B14F-4D97-AF65-F5344CB8AC3E}">
        <p14:creationId xmlns:p14="http://schemas.microsoft.com/office/powerpoint/2010/main" val="119299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12" y="1166843"/>
            <a:ext cx="11353800" cy="5078313"/>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PRACTICE 1: MATCHING</a:t>
            </a:r>
            <a:r>
              <a:rPr lang="en-US" sz="3600" dirty="0">
                <a:latin typeface="Arial" panose="020B0604020202020204" pitchFamily="34" charset="0"/>
                <a:cs typeface="Arial" panose="020B0604020202020204" pitchFamily="34" charset="0"/>
              </a:rPr>
              <a:t> Given a list of sentences, and a list of tools excerpted from those sentences, students match the tool with the sentence. Placed first in the sequence of practices, it reinforces students’ new understanding of the characteristics of the particular tool.</a:t>
            </a:r>
          </a:p>
          <a:p>
            <a:r>
              <a:rPr lang="en-US" sz="3600" b="1" dirty="0">
                <a:latin typeface="Arial" panose="020B0604020202020204" pitchFamily="34" charset="0"/>
                <a:cs typeface="Arial" panose="020B0604020202020204" pitchFamily="34" charset="0"/>
              </a:rPr>
              <a:t>Purpose: </a:t>
            </a:r>
            <a:r>
              <a:rPr lang="en-US" sz="3600" dirty="0">
                <a:latin typeface="Arial" panose="020B0604020202020204" pitchFamily="34" charset="0"/>
                <a:cs typeface="Arial" panose="020B0604020202020204" pitchFamily="34" charset="0"/>
              </a:rPr>
              <a:t>to introduce the new tool by seeing many examples, and then inserting each tool logically into the appropriate position.</a:t>
            </a:r>
          </a:p>
        </p:txBody>
      </p:sp>
    </p:spTree>
    <p:extLst>
      <p:ext uri="{BB962C8B-B14F-4D97-AF65-F5344CB8AC3E}">
        <p14:creationId xmlns:p14="http://schemas.microsoft.com/office/powerpoint/2010/main" val="196638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612" y="609600"/>
            <a:ext cx="10634246" cy="5170646"/>
          </a:xfrm>
          <a:prstGeom prst="rect">
            <a:avLst/>
          </a:prstGeom>
          <a:noFill/>
        </p:spPr>
        <p:txBody>
          <a:bodyPr wrap="square" rtlCol="0">
            <a:spAutoFit/>
          </a:bodyPr>
          <a:lstStyle/>
          <a:p>
            <a:r>
              <a:rPr lang="en-US" sz="6600" b="1" dirty="0" smtClean="0"/>
              <a:t>Appositive</a:t>
            </a:r>
            <a:r>
              <a:rPr lang="en-US" sz="6600" dirty="0" smtClean="0"/>
              <a:t> –from the Latin </a:t>
            </a:r>
            <a:r>
              <a:rPr lang="en-US" sz="6600" dirty="0" err="1" smtClean="0"/>
              <a:t>Ponere</a:t>
            </a:r>
            <a:r>
              <a:rPr lang="en-US" sz="6600" dirty="0" smtClean="0"/>
              <a:t>- to place it beside. </a:t>
            </a:r>
          </a:p>
          <a:p>
            <a:r>
              <a:rPr lang="en-US" sz="6600" dirty="0" smtClean="0"/>
              <a:t>An appositive phrase adds meaning to a noun.</a:t>
            </a:r>
            <a:endParaRPr lang="en-US" sz="6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812" y="2514600"/>
            <a:ext cx="1893743" cy="2052817"/>
          </a:xfrm>
          <a:prstGeom prst="rect">
            <a:avLst/>
          </a:prstGeom>
        </p:spPr>
      </p:pic>
    </p:spTree>
    <p:extLst>
      <p:ext uri="{BB962C8B-B14F-4D97-AF65-F5344CB8AC3E}">
        <p14:creationId xmlns:p14="http://schemas.microsoft.com/office/powerpoint/2010/main" val="66962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97026545"/>
              </p:ext>
            </p:extLst>
          </p:nvPr>
        </p:nvGraphicFramePr>
        <p:xfrm>
          <a:off x="3227387" y="533400"/>
          <a:ext cx="5937250" cy="6044851"/>
        </p:xfrm>
        <a:graphic>
          <a:graphicData uri="http://schemas.openxmlformats.org/drawingml/2006/table">
            <a:tbl>
              <a:tblPr firstRow="1" firstCol="1" bandRow="1">
                <a:tableStyleId>{69012ECD-51FC-41F1-AA8D-1B2483CD663E}</a:tableStyleId>
              </a:tblPr>
              <a:tblGrid>
                <a:gridCol w="2968625"/>
                <a:gridCol w="2968625"/>
              </a:tblGrid>
              <a:tr h="214066">
                <a:tc>
                  <a:txBody>
                    <a:bodyPr/>
                    <a:lstStyle/>
                    <a:p>
                      <a:pPr marL="0" marR="0">
                        <a:lnSpc>
                          <a:spcPct val="107000"/>
                        </a:lnSpc>
                        <a:spcBef>
                          <a:spcPts val="0"/>
                        </a:spcBef>
                        <a:spcAft>
                          <a:spcPts val="0"/>
                        </a:spcAft>
                      </a:pPr>
                      <a:r>
                        <a:rPr lang="en-US" sz="1100" dirty="0">
                          <a:effectLst/>
                        </a:rPr>
                        <a:t>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Appositive Phrases: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86792">
                <a:tc>
                  <a:txBody>
                    <a:bodyPr/>
                    <a:lstStyle/>
                    <a:p>
                      <a:pPr marL="0" marR="0" lvl="0" indent="0">
                        <a:lnSpc>
                          <a:spcPct val="107000"/>
                        </a:lnSpc>
                        <a:spcBef>
                          <a:spcPts val="0"/>
                        </a:spcBef>
                        <a:spcAft>
                          <a:spcPts val="0"/>
                        </a:spcAft>
                        <a:buFont typeface="+mj-lt"/>
                        <a:buNone/>
                      </a:pPr>
                      <a:r>
                        <a:rPr lang="en-US" sz="1100" dirty="0" smtClean="0">
                          <a:effectLst/>
                        </a:rPr>
                        <a:t>1. There </a:t>
                      </a:r>
                      <a:r>
                        <a:rPr lang="en-US" sz="1100" dirty="0">
                          <a:effectLst/>
                        </a:rPr>
                        <a:t>was no one in the Hot </a:t>
                      </a:r>
                      <a:r>
                        <a:rPr lang="en-US" sz="1100" dirty="0" smtClean="0">
                          <a:effectLst/>
                        </a:rPr>
                        <a:t>Spot                </a:t>
                      </a:r>
                      <a:r>
                        <a:rPr lang="en-US" sz="1100" dirty="0">
                          <a:effectLst/>
                        </a:rPr>
                        <a:t>store but Mr. </a:t>
                      </a:r>
                      <a:r>
                        <a:rPr lang="en-US" sz="1100" dirty="0" err="1">
                          <a:effectLst/>
                        </a:rPr>
                        <a:t>Shiflet</a:t>
                      </a:r>
                      <a:r>
                        <a:rPr lang="en-US" sz="1100" dirty="0">
                          <a:effectLst/>
                        </a:rPr>
                        <a:t> and the </a:t>
                      </a:r>
                      <a:r>
                        <a:rPr lang="en-US" sz="1100" dirty="0" smtClean="0">
                          <a:effectLst/>
                        </a:rPr>
                        <a:t>boy                </a:t>
                      </a:r>
                      <a:r>
                        <a:rPr lang="en-US" sz="1100" dirty="0">
                          <a:effectLst/>
                        </a:rPr>
                        <a:t>behind the counter, ^.</a:t>
                      </a: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900" dirty="0">
                          <a:effectLst/>
                        </a:rPr>
                        <a:t>Flannery O’Connor, “The Life You Save May Be Your Own”</a:t>
                      </a:r>
                      <a:endParaRPr lang="en-US" sz="1100" dirty="0">
                        <a:effectLst/>
                      </a:endParaRPr>
                    </a:p>
                    <a:p>
                      <a:pPr marL="22860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1100" dirty="0" smtClean="0">
                          <a:effectLst/>
                        </a:rPr>
                        <a:t>a. A </a:t>
                      </a:r>
                      <a:r>
                        <a:rPr lang="en-US" sz="1100" dirty="0">
                          <a:effectLst/>
                        </a:rPr>
                        <a:t>tasteless, colorless </a:t>
                      </a:r>
                      <a:r>
                        <a:rPr lang="en-US" sz="1100" dirty="0" smtClean="0">
                          <a:effectLst/>
                        </a:rPr>
                        <a:t>substance               </a:t>
                      </a:r>
                      <a:r>
                        <a:rPr lang="en-US" sz="1100" dirty="0">
                          <a:effectLst/>
                        </a:rPr>
                        <a:t>that clings to the stomach </a:t>
                      </a:r>
                      <a:r>
                        <a:rPr lang="en-US" sz="1100" dirty="0" smtClean="0">
                          <a:effectLst/>
                        </a:rPr>
                        <a:t>lining               </a:t>
                      </a:r>
                      <a:r>
                        <a:rPr lang="en-US" sz="1100" dirty="0">
                          <a:effectLst/>
                        </a:rPr>
                        <a:t>with the avidity of </a:t>
                      </a:r>
                      <a:r>
                        <a:rPr lang="en-US" sz="1100" dirty="0" err="1">
                          <a:effectLst/>
                        </a:rPr>
                        <a:t>Krazy</a:t>
                      </a:r>
                      <a:r>
                        <a:rPr lang="en-US" sz="1100" dirty="0">
                          <a:effectLst/>
                        </a:rPr>
                        <a:t> Glue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52587">
                <a:tc>
                  <a:txBody>
                    <a:bodyPr/>
                    <a:lstStyle/>
                    <a:p>
                      <a:pPr marL="0" marR="0" lvl="0" indent="0">
                        <a:lnSpc>
                          <a:spcPct val="107000"/>
                        </a:lnSpc>
                        <a:spcBef>
                          <a:spcPts val="0"/>
                        </a:spcBef>
                        <a:spcAft>
                          <a:spcPts val="0"/>
                        </a:spcAft>
                        <a:buFont typeface="+mj-lt"/>
                        <a:buNone/>
                      </a:pPr>
                      <a:r>
                        <a:rPr lang="en-US" sz="1100" dirty="0" smtClean="0">
                          <a:effectLst/>
                        </a:rPr>
                        <a:t>2. I </a:t>
                      </a:r>
                      <a:r>
                        <a:rPr lang="en-US" sz="1100" dirty="0">
                          <a:effectLst/>
                        </a:rPr>
                        <a:t>consider my own breakfast cereal, ^.</a:t>
                      </a: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900" dirty="0">
                          <a:effectLst/>
                        </a:rPr>
                        <a:t>Barbara </a:t>
                      </a:r>
                      <a:r>
                        <a:rPr lang="en-US" sz="900" dirty="0" err="1">
                          <a:effectLst/>
                        </a:rPr>
                        <a:t>Ehrenrich</a:t>
                      </a:r>
                      <a:r>
                        <a:rPr lang="en-US" sz="900" dirty="0">
                          <a:effectLst/>
                        </a:rPr>
                        <a:t>, The Startling Citizen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1100" dirty="0" smtClean="0">
                          <a:effectLst/>
                        </a:rPr>
                        <a:t>b. The </a:t>
                      </a:r>
                      <a:r>
                        <a:rPr lang="en-US" sz="1100" dirty="0">
                          <a:effectLst/>
                        </a:rPr>
                        <a:t>young man who worked </a:t>
                      </a:r>
                      <a:r>
                        <a:rPr lang="en-US" sz="1100" dirty="0" smtClean="0">
                          <a:effectLst/>
                        </a:rPr>
                        <a:t>as                </a:t>
                      </a:r>
                      <a:r>
                        <a:rPr lang="en-US" sz="1100" dirty="0">
                          <a:effectLst/>
                        </a:rPr>
                        <a:t>Mr. Hosokawa’s translator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5122">
                <a:tc>
                  <a:txBody>
                    <a:bodyPr/>
                    <a:lstStyle/>
                    <a:p>
                      <a:pPr marL="0" marR="0" lvl="0" indent="0">
                        <a:lnSpc>
                          <a:spcPct val="107000"/>
                        </a:lnSpc>
                        <a:spcBef>
                          <a:spcPts val="0"/>
                        </a:spcBef>
                        <a:spcAft>
                          <a:spcPts val="0"/>
                        </a:spcAft>
                        <a:buFont typeface="+mj-lt"/>
                        <a:buNone/>
                      </a:pPr>
                      <a:r>
                        <a:rPr lang="en-US" sz="1100" dirty="0" smtClean="0">
                          <a:effectLst/>
                        </a:rPr>
                        <a:t>3. In </a:t>
                      </a:r>
                      <a:r>
                        <a:rPr lang="en-US" sz="1100" dirty="0">
                          <a:effectLst/>
                        </a:rPr>
                        <a:t>our clenched fists, we held </a:t>
                      </a:r>
                      <a:r>
                        <a:rPr lang="en-US" sz="1100" dirty="0" smtClean="0">
                          <a:effectLst/>
                        </a:rPr>
                        <a:t>our                </a:t>
                      </a:r>
                      <a:r>
                        <a:rPr lang="en-US" sz="1100" dirty="0">
                          <a:effectLst/>
                        </a:rPr>
                        <a:t>working cards from the shop, ^.</a:t>
                      </a: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100" dirty="0">
                          <a:effectLst/>
                        </a:rPr>
                        <a:t> </a:t>
                      </a:r>
                      <a:r>
                        <a:rPr lang="en-US" sz="900" dirty="0">
                          <a:effectLst/>
                        </a:rPr>
                        <a:t>Gerda </a:t>
                      </a:r>
                      <a:r>
                        <a:rPr lang="en-US" sz="900" dirty="0" err="1">
                          <a:effectLst/>
                        </a:rPr>
                        <a:t>Weissmann</a:t>
                      </a:r>
                      <a:r>
                        <a:rPr lang="en-US" sz="900" dirty="0">
                          <a:effectLst/>
                        </a:rPr>
                        <a:t> Klein, “All but My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1100" dirty="0" smtClean="0">
                          <a:effectLst/>
                        </a:rPr>
                        <a:t>c. Its </a:t>
                      </a:r>
                      <a:r>
                        <a:rPr lang="en-US" sz="1100" dirty="0">
                          <a:effectLst/>
                        </a:rPr>
                        <a:t>shadow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8405">
                <a:tc>
                  <a:txBody>
                    <a:bodyPr/>
                    <a:lstStyle/>
                    <a:p>
                      <a:pPr marL="0" marR="0" lvl="0" indent="0">
                        <a:lnSpc>
                          <a:spcPct val="107000"/>
                        </a:lnSpc>
                        <a:spcBef>
                          <a:spcPts val="0"/>
                        </a:spcBef>
                        <a:spcAft>
                          <a:spcPts val="0"/>
                        </a:spcAft>
                        <a:buFont typeface="+mj-lt"/>
                        <a:buNone/>
                      </a:pPr>
                      <a:r>
                        <a:rPr lang="en-US" sz="1100" dirty="0" smtClean="0">
                          <a:effectLst/>
                        </a:rPr>
                        <a:t>4. </a:t>
                      </a:r>
                      <a:r>
                        <a:rPr lang="en-US" sz="1100" dirty="0" err="1" smtClean="0">
                          <a:effectLst/>
                        </a:rPr>
                        <a:t>Watanbe</a:t>
                      </a:r>
                      <a:r>
                        <a:rPr lang="en-US" sz="1100" dirty="0">
                          <a:effectLst/>
                        </a:rPr>
                        <a:t>, ^, leaned over and </a:t>
                      </a:r>
                      <a:r>
                        <a:rPr lang="en-US" sz="1100" dirty="0" smtClean="0">
                          <a:effectLst/>
                        </a:rPr>
                        <a:t>spoke               </a:t>
                      </a:r>
                      <a:r>
                        <a:rPr lang="en-US" sz="1100" dirty="0">
                          <a:effectLst/>
                        </a:rPr>
                        <a:t>the words in Japanese to his employer.</a:t>
                      </a: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900" dirty="0">
                          <a:effectLst/>
                        </a:rPr>
                        <a:t>Ann </a:t>
                      </a:r>
                      <a:r>
                        <a:rPr lang="en-US" sz="900" dirty="0" err="1">
                          <a:effectLst/>
                        </a:rPr>
                        <a:t>Patchett</a:t>
                      </a:r>
                      <a:r>
                        <a:rPr lang="en-US" sz="900" dirty="0">
                          <a:effectLst/>
                        </a:rPr>
                        <a:t>, Bel Canto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1100" dirty="0" smtClean="0">
                          <a:effectLst/>
                        </a:rPr>
                        <a:t>d. Those </a:t>
                      </a:r>
                      <a:r>
                        <a:rPr lang="en-US" sz="1100" dirty="0">
                          <a:effectLst/>
                        </a:rPr>
                        <a:t>sacred cards we thought              meant 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27879">
                <a:tc>
                  <a:txBody>
                    <a:bodyPr/>
                    <a:lstStyle/>
                    <a:p>
                      <a:pPr marL="0" marR="0" lvl="0" indent="0">
                        <a:lnSpc>
                          <a:spcPct val="107000"/>
                        </a:lnSpc>
                        <a:spcBef>
                          <a:spcPts val="0"/>
                        </a:spcBef>
                        <a:spcAft>
                          <a:spcPts val="0"/>
                        </a:spcAft>
                        <a:buFont typeface="+mj-lt"/>
                        <a:buNone/>
                      </a:pPr>
                      <a:r>
                        <a:rPr lang="en-US" sz="1100" dirty="0" smtClean="0">
                          <a:effectLst/>
                        </a:rPr>
                        <a:t>5. A </a:t>
                      </a:r>
                      <a:r>
                        <a:rPr lang="en-US" sz="1100" dirty="0">
                          <a:effectLst/>
                        </a:rPr>
                        <a:t>gray cat, dragging its belly, </a:t>
                      </a:r>
                      <a:r>
                        <a:rPr lang="en-US" sz="1100" dirty="0" smtClean="0">
                          <a:effectLst/>
                        </a:rPr>
                        <a:t>crept               </a:t>
                      </a:r>
                      <a:r>
                        <a:rPr lang="en-US" sz="1100" dirty="0">
                          <a:effectLst/>
                        </a:rPr>
                        <a:t>across the lawn, and a black one</a:t>
                      </a:r>
                      <a:r>
                        <a:rPr lang="en-US" sz="1100" dirty="0" smtClean="0">
                          <a:effectLst/>
                        </a:rPr>
                        <a:t>,  </a:t>
                      </a:r>
                      <a:r>
                        <a:rPr lang="en-US" sz="1100" dirty="0">
                          <a:effectLst/>
                        </a:rPr>
                        <a:t>^, trailed after.</a:t>
                      </a:r>
                    </a:p>
                    <a:p>
                      <a:pPr marL="0" marR="0" algn="r">
                        <a:lnSpc>
                          <a:spcPct val="107000"/>
                        </a:lnSpc>
                        <a:spcBef>
                          <a:spcPts val="0"/>
                        </a:spcBef>
                        <a:spcAft>
                          <a:spcPts val="0"/>
                        </a:spcAft>
                      </a:pPr>
                      <a:r>
                        <a:rPr lang="en-US" sz="900" dirty="0">
                          <a:effectLst/>
                        </a:rPr>
                        <a:t>Katherine Mansfield, “Bliss”</a:t>
                      </a:r>
                      <a:endParaRPr lang="en-US" sz="1100" dirty="0">
                        <a:effectLst/>
                      </a:endParaRP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mj-lt"/>
                        <a:buNone/>
                      </a:pPr>
                      <a:r>
                        <a:rPr lang="en-US" sz="1100" dirty="0" smtClean="0">
                          <a:effectLst/>
                        </a:rPr>
                        <a:t>e. A </a:t>
                      </a:r>
                      <a:r>
                        <a:rPr lang="en-US" sz="1100" dirty="0">
                          <a:effectLst/>
                        </a:rPr>
                        <a:t>pale youth with a greasy rag </a:t>
                      </a:r>
                      <a:r>
                        <a:rPr lang="en-US" sz="1100" dirty="0" smtClean="0">
                          <a:effectLst/>
                        </a:rPr>
                        <a:t>hung               </a:t>
                      </a:r>
                      <a:r>
                        <a:rPr lang="en-US" sz="1100" dirty="0">
                          <a:effectLst/>
                        </a:rPr>
                        <a:t>over his shoulder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3227388" y="1776413"/>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9333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76200"/>
            <a:ext cx="10744199" cy="609600"/>
          </a:xfrm>
        </p:spPr>
        <p:txBody>
          <a:bodyPr>
            <a:normAutofit/>
          </a:bodyPr>
          <a:lstStyle/>
          <a:p>
            <a:r>
              <a:rPr lang="en-US" sz="2400" b="1" dirty="0" smtClean="0"/>
              <a:t>Matching Suggestions</a:t>
            </a:r>
            <a:endParaRPr lang="en-US" sz="2400" b="1" dirty="0"/>
          </a:p>
        </p:txBody>
      </p:sp>
      <p:sp>
        <p:nvSpPr>
          <p:cNvPr id="3" name="Content Placeholder 2"/>
          <p:cNvSpPr>
            <a:spLocks noGrp="1"/>
          </p:cNvSpPr>
          <p:nvPr>
            <p:ph idx="1"/>
          </p:nvPr>
        </p:nvSpPr>
        <p:spPr>
          <a:xfrm>
            <a:off x="760412" y="838200"/>
            <a:ext cx="10514251" cy="5562600"/>
          </a:xfrm>
        </p:spPr>
        <p:txBody>
          <a:bodyPr>
            <a:normAutofit fontScale="92500" lnSpcReduction="20000"/>
          </a:bodyPr>
          <a:lstStyle/>
          <a:p>
            <a:pPr marL="0" indent="0">
              <a:buNone/>
            </a:pPr>
            <a:r>
              <a:rPr lang="en-US" dirty="0" smtClean="0"/>
              <a:t>■ </a:t>
            </a:r>
            <a:r>
              <a:rPr lang="en-US" dirty="0"/>
              <a:t>Tell students before they attempt the matching to read through all the sentences in the left column and all the examples of the tools in the right column to start a process of elimination and make logical connections</a:t>
            </a:r>
            <a:r>
              <a:rPr lang="en-US" dirty="0" smtClean="0"/>
              <a:t>.</a:t>
            </a:r>
          </a:p>
          <a:p>
            <a:pPr marL="0" indent="0">
              <a:buNone/>
            </a:pPr>
            <a:r>
              <a:rPr lang="en-US" dirty="0" smtClean="0"/>
              <a:t> </a:t>
            </a:r>
            <a:r>
              <a:rPr lang="en-US" dirty="0"/>
              <a:t>■ After (or before) the matching, have students cover the left column (sentences) and compose original sentences into which they insert the sentence parts from the right column. A variation: Cover the right column (tools) and compose original sentence parts to insert into the sentences in the left column. The sentence parts should be in the form of the current focus tool: for example, appositive phrase. </a:t>
            </a:r>
            <a:endParaRPr lang="en-US" dirty="0" smtClean="0"/>
          </a:p>
          <a:p>
            <a:pPr marL="0" indent="0">
              <a:buNone/>
            </a:pPr>
            <a:r>
              <a:rPr lang="en-US" dirty="0" smtClean="0"/>
              <a:t>■ </a:t>
            </a:r>
            <a:r>
              <a:rPr lang="en-US" dirty="0"/>
              <a:t>Review the places where the tool can occur in a sentence by locating the carets in each of the sentences in the left column. Use these terms to describe the possible positions: opener, S-V split, closer</a:t>
            </a:r>
            <a:r>
              <a:rPr lang="en-US" dirty="0" smtClean="0"/>
              <a:t>.</a:t>
            </a:r>
          </a:p>
          <a:p>
            <a:pPr marL="0" indent="0">
              <a:buNone/>
            </a:pPr>
            <a:r>
              <a:rPr lang="en-US" dirty="0" smtClean="0"/>
              <a:t> </a:t>
            </a:r>
            <a:r>
              <a:rPr lang="en-US" dirty="0"/>
              <a:t>■ From a novel the class studies, have students locate five sentences that illustrate the focus tool and underline it</a:t>
            </a:r>
            <a:r>
              <a:rPr lang="en-US" dirty="0" smtClean="0"/>
              <a:t>.</a:t>
            </a:r>
          </a:p>
          <a:p>
            <a:pPr marL="0" indent="0">
              <a:buNone/>
            </a:pPr>
            <a:r>
              <a:rPr lang="en-US" dirty="0" smtClean="0"/>
              <a:t> </a:t>
            </a:r>
            <a:r>
              <a:rPr lang="en-US" dirty="0"/>
              <a:t>■ Using their located sentences, have students in partners construct matching exercises like the ones in the </a:t>
            </a:r>
            <a:r>
              <a:rPr lang="en-US" dirty="0" err="1"/>
              <a:t>worktext</a:t>
            </a:r>
            <a:r>
              <a:rPr lang="en-US" dirty="0"/>
              <a:t>, then exchange them with other partnerships to do the matching.</a:t>
            </a:r>
          </a:p>
          <a:p>
            <a:endParaRPr lang="en-US" dirty="0"/>
          </a:p>
        </p:txBody>
      </p:sp>
    </p:spTree>
    <p:extLst>
      <p:ext uri="{BB962C8B-B14F-4D97-AF65-F5344CB8AC3E}">
        <p14:creationId xmlns:p14="http://schemas.microsoft.com/office/powerpoint/2010/main" val="18220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2462503" cy="533400"/>
          </a:xfrm>
        </p:spPr>
        <p:txBody>
          <a:bodyPr>
            <a:normAutofit/>
          </a:bodyPr>
          <a:lstStyle/>
          <a:p>
            <a:r>
              <a:rPr lang="en-US" sz="2400" b="1" dirty="0" smtClean="0"/>
              <a:t>Unscrambling</a:t>
            </a:r>
            <a:endParaRPr lang="en-US" sz="2400" b="1" dirty="0"/>
          </a:p>
        </p:txBody>
      </p:sp>
      <p:sp>
        <p:nvSpPr>
          <p:cNvPr id="3" name="Content Placeholder 2"/>
          <p:cNvSpPr>
            <a:spLocks noGrp="1"/>
          </p:cNvSpPr>
          <p:nvPr>
            <p:ph idx="1"/>
          </p:nvPr>
        </p:nvSpPr>
        <p:spPr>
          <a:xfrm>
            <a:off x="1117309" y="609600"/>
            <a:ext cx="10157354" cy="5562600"/>
          </a:xfrm>
        </p:spPr>
        <p:txBody>
          <a:bodyPr/>
          <a:lstStyle/>
          <a:p>
            <a:r>
              <a:rPr lang="en-US" dirty="0"/>
              <a:t>PRACTICE 2: UNSCRAMBLING A model sentence is presented, then a scrambled imitation of that model. Students rearrange the scrambled list of sentence parts to match the structure of the model, write an imitation of the model, and identify the focus tool in the model and their imitations. Students see the correspondence between like sentence parts in the model and the scrambled list.</a:t>
            </a:r>
          </a:p>
          <a:p>
            <a:r>
              <a:rPr lang="en-US" dirty="0"/>
              <a:t>Purpose: to break down the imitation task into manageable steps by isolating the sentence parts of the model.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012" y="4267200"/>
            <a:ext cx="2057400" cy="1676400"/>
          </a:xfrm>
          <a:prstGeom prst="rect">
            <a:avLst/>
          </a:prstGeom>
        </p:spPr>
      </p:pic>
    </p:spTree>
    <p:extLst>
      <p:ext uri="{BB962C8B-B14F-4D97-AF65-F5344CB8AC3E}">
        <p14:creationId xmlns:p14="http://schemas.microsoft.com/office/powerpoint/2010/main" val="295981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28600"/>
            <a:ext cx="10157354" cy="5943600"/>
          </a:xfrm>
        </p:spPr>
        <p:txBody>
          <a:bodyPr/>
          <a:lstStyle/>
          <a:p>
            <a:pPr marL="0" indent="0">
              <a:buNone/>
            </a:pPr>
            <a:r>
              <a:rPr lang="en-US" b="1" dirty="0"/>
              <a:t>MODEL: </a:t>
            </a:r>
            <a:endParaRPr lang="en-US" b="1" dirty="0" smtClean="0"/>
          </a:p>
          <a:p>
            <a:pPr marL="0" indent="0">
              <a:buNone/>
            </a:pPr>
            <a:r>
              <a:rPr lang="en-US" dirty="0" smtClean="0"/>
              <a:t>The </a:t>
            </a:r>
            <a:r>
              <a:rPr lang="en-US" dirty="0"/>
              <a:t>proprietor, a little gray man with an unkempt mustache and watery eyes, leaned on the counter, reading a newspaper. </a:t>
            </a:r>
            <a:endParaRPr lang="en-US" dirty="0" smtClean="0"/>
          </a:p>
          <a:p>
            <a:pPr marL="0" indent="0">
              <a:buNone/>
            </a:pPr>
            <a:r>
              <a:rPr lang="en-US" dirty="0" smtClean="0">
                <a:latin typeface="Arial" panose="020B0604020202020204" pitchFamily="34" charset="0"/>
                <a:cs typeface="Arial" panose="020B0604020202020204" pitchFamily="34" charset="0"/>
              </a:rPr>
              <a:t>                                                John </a:t>
            </a:r>
            <a:r>
              <a:rPr lang="en-US" dirty="0">
                <a:latin typeface="Arial" panose="020B0604020202020204" pitchFamily="34" charset="0"/>
                <a:cs typeface="Arial" panose="020B0604020202020204" pitchFamily="34" charset="0"/>
              </a:rPr>
              <a:t>Steinbeck, </a:t>
            </a:r>
            <a:r>
              <a:rPr lang="en-US" i="1" dirty="0">
                <a:latin typeface="Arial" panose="020B0604020202020204" pitchFamily="34" charset="0"/>
                <a:cs typeface="Arial" panose="020B0604020202020204" pitchFamily="34" charset="0"/>
              </a:rPr>
              <a:t>The Grapes of Wrath</a:t>
            </a:r>
          </a:p>
          <a:p>
            <a:pPr marL="457200" indent="-457200">
              <a:buAutoNum type="alphaLcPeriod"/>
            </a:pPr>
            <a:r>
              <a:rPr lang="en-US" dirty="0" smtClean="0"/>
              <a:t>a </a:t>
            </a:r>
            <a:r>
              <a:rPr lang="en-US" dirty="0"/>
              <a:t>tall thin </a:t>
            </a:r>
            <a:r>
              <a:rPr lang="en-US" dirty="0" smtClean="0"/>
              <a:t>blonde</a:t>
            </a:r>
          </a:p>
          <a:p>
            <a:pPr marL="457200" indent="-457200">
              <a:buAutoNum type="alphaLcPeriod"/>
            </a:pPr>
            <a:r>
              <a:rPr lang="en-US" dirty="0" smtClean="0"/>
              <a:t> </a:t>
            </a:r>
            <a:r>
              <a:rPr lang="en-US" dirty="0"/>
              <a:t>walked down the </a:t>
            </a:r>
            <a:r>
              <a:rPr lang="en-US" dirty="0" smtClean="0"/>
              <a:t>runway</a:t>
            </a:r>
          </a:p>
          <a:p>
            <a:pPr marL="457200" indent="-457200">
              <a:buAutoNum type="alphaLcPeriod"/>
            </a:pPr>
            <a:r>
              <a:rPr lang="en-US" dirty="0" smtClean="0"/>
              <a:t> </a:t>
            </a:r>
            <a:r>
              <a:rPr lang="en-US" dirty="0"/>
              <a:t>with a long mane and long </a:t>
            </a:r>
            <a:r>
              <a:rPr lang="en-US" dirty="0" smtClean="0"/>
              <a:t>legs</a:t>
            </a:r>
          </a:p>
          <a:p>
            <a:pPr marL="457200" indent="-457200">
              <a:buAutoNum type="alphaLcPeriod"/>
            </a:pPr>
            <a:r>
              <a:rPr lang="en-US" dirty="0" smtClean="0"/>
              <a:t>the </a:t>
            </a:r>
            <a:r>
              <a:rPr lang="en-US" dirty="0"/>
              <a:t>model </a:t>
            </a:r>
            <a:endParaRPr lang="en-US" dirty="0" smtClean="0"/>
          </a:p>
          <a:p>
            <a:pPr marL="457200" indent="-457200">
              <a:buAutoNum type="alphaLcPeriod"/>
            </a:pPr>
            <a:r>
              <a:rPr lang="en-US" dirty="0" smtClean="0"/>
              <a:t> </a:t>
            </a:r>
            <a:r>
              <a:rPr lang="en-US" dirty="0"/>
              <a:t>eyeing the audience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12" y="2209800"/>
            <a:ext cx="3143624" cy="2505075"/>
          </a:xfrm>
          <a:prstGeom prst="rect">
            <a:avLst/>
          </a:prstGeom>
        </p:spPr>
      </p:pic>
    </p:spTree>
    <p:extLst>
      <p:ext uri="{BB962C8B-B14F-4D97-AF65-F5344CB8AC3E}">
        <p14:creationId xmlns:p14="http://schemas.microsoft.com/office/powerpoint/2010/main" val="62934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3605503" cy="609600"/>
          </a:xfrm>
        </p:spPr>
        <p:txBody>
          <a:bodyPr>
            <a:normAutofit fontScale="90000"/>
          </a:bodyPr>
          <a:lstStyle/>
          <a:p>
            <a:r>
              <a:rPr lang="en-US" sz="2400" dirty="0" smtClean="0">
                <a:latin typeface="Arial" panose="020B0604020202020204" pitchFamily="34" charset="0"/>
                <a:cs typeface="Arial" panose="020B0604020202020204" pitchFamily="34" charset="0"/>
              </a:rPr>
              <a:t>Scrambling Suggestions</a:t>
            </a:r>
            <a:r>
              <a:rPr lang="en-US" sz="24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117309" y="685800"/>
            <a:ext cx="10157354" cy="5486400"/>
          </a:xfrm>
        </p:spPr>
        <p:txBody>
          <a:bodyPr>
            <a:normAutofit/>
          </a:bodyPr>
          <a:lstStyle/>
          <a:p>
            <a:pPr marL="0" indent="0">
              <a:buNone/>
            </a:pPr>
            <a:r>
              <a:rPr lang="en-US" dirty="0" smtClean="0"/>
              <a:t>■ </a:t>
            </a:r>
            <a:r>
              <a:rPr lang="en-US" dirty="0"/>
              <a:t>To help students see the correspondence between the sentence parts in the model and those in the scrambled list, have students, before they unscramble the parts, go through the model, one sentence part at a time, and locate the equivalent sentence part in the scrambled list</a:t>
            </a:r>
            <a:r>
              <a:rPr lang="en-US" dirty="0" smtClean="0"/>
              <a:t>.</a:t>
            </a:r>
          </a:p>
          <a:p>
            <a:pPr marL="0" indent="0">
              <a:buNone/>
            </a:pPr>
            <a:r>
              <a:rPr lang="en-US" dirty="0" smtClean="0"/>
              <a:t> </a:t>
            </a:r>
            <a:r>
              <a:rPr lang="en-US" dirty="0"/>
              <a:t>■ Once students have successfully unscrambled the list to produce an imitation of the model sentence, have them write their own imitations, one sentence part at a time</a:t>
            </a:r>
            <a:r>
              <a:rPr lang="en-US" dirty="0" smtClean="0"/>
              <a:t>.</a:t>
            </a:r>
          </a:p>
          <a:p>
            <a:pPr marL="0" indent="0">
              <a:buNone/>
            </a:pPr>
            <a:r>
              <a:rPr lang="en-US" dirty="0" smtClean="0"/>
              <a:t> </a:t>
            </a:r>
            <a:r>
              <a:rPr lang="en-US" dirty="0"/>
              <a:t>■ A variation: Limit all students to imitating the parts in segments: just the first sentence part (and then go around the class to hear results), then the second sentence part (and then hear the results from everyone), and so on. This process reinforces understanding of the sentence parts of the model and facilitates imitating</a:t>
            </a:r>
          </a:p>
        </p:txBody>
      </p:sp>
    </p:spTree>
    <p:extLst>
      <p:ext uri="{BB962C8B-B14F-4D97-AF65-F5344CB8AC3E}">
        <p14:creationId xmlns:p14="http://schemas.microsoft.com/office/powerpoint/2010/main" val="12718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3: COMBINING </a:t>
            </a:r>
          </a:p>
        </p:txBody>
      </p:sp>
      <p:sp>
        <p:nvSpPr>
          <p:cNvPr id="3" name="Content Placeholder 2"/>
          <p:cNvSpPr>
            <a:spLocks noGrp="1"/>
          </p:cNvSpPr>
          <p:nvPr>
            <p:ph idx="1"/>
          </p:nvPr>
        </p:nvSpPr>
        <p:spPr/>
        <p:txBody>
          <a:bodyPr/>
          <a:lstStyle/>
          <a:p>
            <a:r>
              <a:rPr lang="en-US" dirty="0" smtClean="0"/>
              <a:t>A </a:t>
            </a:r>
            <a:r>
              <a:rPr lang="en-US" dirty="0"/>
              <a:t>model sentence is presented, then a list of short sentences for students to combine into one sentence that imitates the model. They then write an imitation of the model, and identify the focus tool in the model and their imitations. Students need to transform the short sentences into the equivalent sentence parts of the model being imitated.</a:t>
            </a:r>
          </a:p>
          <a:p>
            <a:r>
              <a:rPr lang="en-US" dirty="0"/>
              <a:t>Purpose: to convert sentences into sentence parts equivalent to those in the model and thereby imitate the structure of the model.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012" y="4876800"/>
            <a:ext cx="2957431" cy="1828800"/>
          </a:xfrm>
          <a:prstGeom prst="rect">
            <a:avLst/>
          </a:prstGeom>
        </p:spPr>
      </p:pic>
    </p:spTree>
    <p:extLst>
      <p:ext uri="{BB962C8B-B14F-4D97-AF65-F5344CB8AC3E}">
        <p14:creationId xmlns:p14="http://schemas.microsoft.com/office/powerpoint/2010/main" val="400855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Portia Belmont</a:t>
            </a:r>
            <a:endParaRPr lang="en-US" dirty="0"/>
          </a:p>
        </p:txBody>
      </p:sp>
      <p:sp>
        <p:nvSpPr>
          <p:cNvPr id="14" name="Content Placeholder 13"/>
          <p:cNvSpPr>
            <a:spLocks noGrp="1"/>
          </p:cNvSpPr>
          <p:nvPr>
            <p:ph idx="1"/>
          </p:nvPr>
        </p:nvSpPr>
        <p:spPr/>
        <p:txBody>
          <a:bodyPr/>
          <a:lstStyle/>
          <a:p>
            <a:r>
              <a:rPr lang="en-US" dirty="0" smtClean="0"/>
              <a:t>Proud Lopez Lobo</a:t>
            </a:r>
          </a:p>
          <a:p>
            <a:r>
              <a:rPr lang="en-US" dirty="0" smtClean="0"/>
              <a:t>AP and Dual Enrollment Teacher</a:t>
            </a:r>
          </a:p>
          <a:p>
            <a:r>
              <a:rPr lang="en-US" dirty="0" smtClean="0"/>
              <a:t>Attended the AP Institute at  Oxford University in England, Summer 2015</a:t>
            </a:r>
          </a:p>
          <a:p>
            <a:r>
              <a:rPr lang="en-US" dirty="0">
                <a:hlinkClick r:id="rId2"/>
              </a:rPr>
              <a:t>http://</a:t>
            </a:r>
            <a:r>
              <a:rPr lang="en-US" dirty="0" smtClean="0">
                <a:hlinkClick r:id="rId2"/>
              </a:rPr>
              <a:t>www.apoxfordacademy.org/index.html</a:t>
            </a:r>
            <a:endParaRPr lang="en-US" dirty="0" smtClean="0"/>
          </a:p>
          <a:p>
            <a:endParaRPr lang="en-US" dirty="0" smtClean="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012" y="398829"/>
            <a:ext cx="3587914" cy="2377343"/>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r>
              <a:rPr lang="en-US" sz="1800" dirty="0" smtClean="0"/>
              <a:t>Combining is </a:t>
            </a:r>
            <a:r>
              <a:rPr lang="en-US" sz="1800" dirty="0"/>
              <a:t>more challenging than unscrambling because students are not given the form of the desired sentence parts. Instead, they must convert the sentences into the form of those desired sentence parts.</a:t>
            </a:r>
          </a:p>
        </p:txBody>
      </p:sp>
      <p:sp>
        <p:nvSpPr>
          <p:cNvPr id="3" name="Content Placeholder 2"/>
          <p:cNvSpPr>
            <a:spLocks noGrp="1"/>
          </p:cNvSpPr>
          <p:nvPr>
            <p:ph idx="1"/>
          </p:nvPr>
        </p:nvSpPr>
        <p:spPr>
          <a:xfrm>
            <a:off x="1117309" y="914400"/>
            <a:ext cx="10157354" cy="5257800"/>
          </a:xfrm>
        </p:spPr>
        <p:txBody>
          <a:bodyPr>
            <a:normAutofit lnSpcReduction="10000"/>
          </a:bodyPr>
          <a:lstStyle/>
          <a:p>
            <a:pPr marL="0" indent="0">
              <a:buNone/>
            </a:pPr>
            <a:r>
              <a:rPr lang="en-US" b="1" dirty="0"/>
              <a:t>MODEL: </a:t>
            </a:r>
            <a:endParaRPr lang="en-US" b="1" dirty="0" smtClean="0"/>
          </a:p>
          <a:p>
            <a:pPr marL="0" indent="0">
              <a:buNone/>
            </a:pPr>
            <a:r>
              <a:rPr lang="en-US" dirty="0" smtClean="0"/>
              <a:t>A </a:t>
            </a:r>
            <a:r>
              <a:rPr lang="en-US" dirty="0"/>
              <a:t>veteran bronc rider, Tom Black has ridden nine horses to death in the rodeo arena, and at every performance the spectators expect him to kill another one</a:t>
            </a:r>
            <a:r>
              <a:rPr lang="en-US" dirty="0" smtClean="0"/>
              <a:t>.</a:t>
            </a:r>
          </a:p>
          <a:p>
            <a:pPr marL="3474112" lvl="8" indent="0">
              <a:buNone/>
            </a:pPr>
            <a:r>
              <a:rPr lang="en-US" dirty="0" smtClean="0"/>
              <a:t> </a:t>
            </a:r>
            <a:r>
              <a:rPr lang="en-US" dirty="0"/>
              <a:t>Hal Borland, </a:t>
            </a:r>
            <a:r>
              <a:rPr lang="en-US" b="1" i="1" dirty="0"/>
              <a:t>When the Legends Die</a:t>
            </a:r>
          </a:p>
          <a:p>
            <a:pPr marL="457200" indent="-457200">
              <a:buAutoNum type="alphaLcPeriod"/>
            </a:pPr>
            <a:endParaRPr lang="en-US" dirty="0" smtClean="0"/>
          </a:p>
          <a:p>
            <a:pPr marL="457200" indent="-457200">
              <a:buAutoNum type="alphaLcPeriod"/>
            </a:pPr>
            <a:r>
              <a:rPr lang="en-US" dirty="0" smtClean="0"/>
              <a:t>This </a:t>
            </a:r>
            <a:r>
              <a:rPr lang="en-US" dirty="0"/>
              <a:t>sentence is about a fascinating historical speaker, Professor Southwick</a:t>
            </a:r>
            <a:r>
              <a:rPr lang="en-US" dirty="0" smtClean="0"/>
              <a:t>.</a:t>
            </a:r>
          </a:p>
          <a:p>
            <a:pPr marL="457200" indent="-457200">
              <a:buAutoNum type="alphaLcPeriod"/>
            </a:pPr>
            <a:r>
              <a:rPr lang="en-US" dirty="0" smtClean="0"/>
              <a:t> </a:t>
            </a:r>
            <a:r>
              <a:rPr lang="en-US" dirty="0"/>
              <a:t>He has visited many museums</a:t>
            </a:r>
            <a:r>
              <a:rPr lang="en-US" dirty="0" smtClean="0"/>
              <a:t>.</a:t>
            </a:r>
          </a:p>
          <a:p>
            <a:pPr marL="457200" indent="-457200">
              <a:buAutoNum type="alphaLcPeriod"/>
            </a:pPr>
            <a:r>
              <a:rPr lang="en-US" dirty="0" smtClean="0"/>
              <a:t>His </a:t>
            </a:r>
            <a:r>
              <a:rPr lang="en-US" dirty="0"/>
              <a:t>visits them for study of the medieval period</a:t>
            </a:r>
            <a:r>
              <a:rPr lang="en-US" dirty="0" smtClean="0"/>
              <a:t>.</a:t>
            </a:r>
          </a:p>
          <a:p>
            <a:pPr marL="457200" indent="-457200">
              <a:buAutoNum type="alphaLcPeriod"/>
            </a:pPr>
            <a:r>
              <a:rPr lang="en-US" dirty="0" smtClean="0"/>
              <a:t>And </a:t>
            </a:r>
            <a:r>
              <a:rPr lang="en-US" dirty="0"/>
              <a:t>at every visit the curators want him to give another lecture.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3812" y="2189870"/>
            <a:ext cx="1076779" cy="1391529"/>
          </a:xfrm>
          <a:prstGeom prst="rect">
            <a:avLst/>
          </a:prstGeom>
        </p:spPr>
      </p:pic>
    </p:spTree>
    <p:extLst>
      <p:ext uri="{BB962C8B-B14F-4D97-AF65-F5344CB8AC3E}">
        <p14:creationId xmlns:p14="http://schemas.microsoft.com/office/powerpoint/2010/main" val="154072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533400"/>
          </a:xfrm>
        </p:spPr>
        <p:txBody>
          <a:bodyPr>
            <a:normAutofit/>
          </a:bodyPr>
          <a:lstStyle/>
          <a:p>
            <a:r>
              <a:rPr lang="en-US" sz="2000" b="1" dirty="0"/>
              <a:t>PRACTICE 4: IMITATING</a:t>
            </a:r>
          </a:p>
        </p:txBody>
      </p:sp>
      <p:sp>
        <p:nvSpPr>
          <p:cNvPr id="3" name="Content Placeholder 2"/>
          <p:cNvSpPr>
            <a:spLocks noGrp="1"/>
          </p:cNvSpPr>
          <p:nvPr>
            <p:ph idx="1"/>
          </p:nvPr>
        </p:nvSpPr>
        <p:spPr>
          <a:xfrm>
            <a:off x="1117309" y="762000"/>
            <a:ext cx="10157354" cy="5410200"/>
          </a:xfrm>
        </p:spPr>
        <p:txBody>
          <a:bodyPr/>
          <a:lstStyle/>
          <a:p>
            <a:pPr marL="0" indent="0">
              <a:buNone/>
            </a:pPr>
            <a:r>
              <a:rPr lang="en-US" dirty="0"/>
              <a:t>With just a model sentence presented, plus a sample imitation of that model, students write their own imitations of the same model. Here, students imitate the model with no help other than a sample imitation.</a:t>
            </a:r>
          </a:p>
          <a:p>
            <a:pPr marL="0" indent="0">
              <a:buNone/>
            </a:pPr>
            <a:r>
              <a:rPr lang="en-US" dirty="0"/>
              <a:t>Purpose: to practice using structures found in professionally written sentences to internalize those structures for use independently.</a:t>
            </a:r>
          </a:p>
          <a:p>
            <a:pPr marL="0" indent="0">
              <a:buNone/>
            </a:pPr>
            <a:r>
              <a:rPr lang="en-US" b="1" dirty="0"/>
              <a:t>MODEL: </a:t>
            </a:r>
            <a:endParaRPr lang="en-US" b="1" dirty="0" smtClean="0"/>
          </a:p>
          <a:p>
            <a:pPr marL="0" indent="0">
              <a:buNone/>
            </a:pPr>
            <a:r>
              <a:rPr lang="en-US" dirty="0" smtClean="0"/>
              <a:t>A </a:t>
            </a:r>
            <a:r>
              <a:rPr lang="en-US" dirty="0"/>
              <a:t>golden female moth, a biggish one with a two-inch wingspread, flapped in the fire of the candle, drooped abdomen into the wet wax, stuck, flamed, and frazzled in a second. </a:t>
            </a:r>
            <a:endParaRPr lang="en-US" dirty="0" smtClean="0"/>
          </a:p>
          <a:p>
            <a:pPr marL="0" indent="0">
              <a:buNone/>
            </a:pPr>
            <a:r>
              <a:rPr lang="en-US" sz="2000" dirty="0" smtClean="0">
                <a:latin typeface="Arial" panose="020B0604020202020204" pitchFamily="34" charset="0"/>
                <a:cs typeface="Arial" panose="020B0604020202020204" pitchFamily="34" charset="0"/>
              </a:rPr>
              <a:t>                                               Annie </a:t>
            </a:r>
            <a:r>
              <a:rPr lang="en-US" sz="2000" dirty="0">
                <a:latin typeface="Arial" panose="020B0604020202020204" pitchFamily="34" charset="0"/>
                <a:cs typeface="Arial" panose="020B0604020202020204" pitchFamily="34" charset="0"/>
              </a:rPr>
              <a:t>Dillard, “Death of a Moth”</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8013" y="4648200"/>
            <a:ext cx="1447800" cy="2130886"/>
          </a:xfrm>
          <a:prstGeom prst="rect">
            <a:avLst/>
          </a:prstGeom>
        </p:spPr>
      </p:pic>
    </p:spTree>
    <p:extLst>
      <p:ext uri="{BB962C8B-B14F-4D97-AF65-F5344CB8AC3E}">
        <p14:creationId xmlns:p14="http://schemas.microsoft.com/office/powerpoint/2010/main" val="245803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199"/>
            <a:ext cx="10157354" cy="533401"/>
          </a:xfrm>
        </p:spPr>
        <p:txBody>
          <a:bodyPr>
            <a:normAutofit/>
          </a:bodyPr>
          <a:lstStyle/>
          <a:p>
            <a:r>
              <a:rPr lang="en-US" sz="2000" b="1" dirty="0" smtClean="0"/>
              <a:t>Suggestions:</a:t>
            </a:r>
            <a:endParaRPr lang="en-US" sz="2000" b="1" dirty="0"/>
          </a:p>
        </p:txBody>
      </p:sp>
      <p:sp>
        <p:nvSpPr>
          <p:cNvPr id="3" name="Content Placeholder 2"/>
          <p:cNvSpPr>
            <a:spLocks noGrp="1"/>
          </p:cNvSpPr>
          <p:nvPr>
            <p:ph idx="1"/>
          </p:nvPr>
        </p:nvSpPr>
        <p:spPr>
          <a:xfrm>
            <a:off x="1117309" y="609600"/>
            <a:ext cx="10157354" cy="5562600"/>
          </a:xfrm>
        </p:spPr>
        <p:txBody>
          <a:bodyPr>
            <a:normAutofit fontScale="85000" lnSpcReduction="10000"/>
          </a:bodyPr>
          <a:lstStyle/>
          <a:p>
            <a:pPr marL="0" indent="0">
              <a:buNone/>
            </a:pPr>
            <a:r>
              <a:rPr lang="en-US" dirty="0"/>
              <a:t>To simplify imitating the model sentence, have students first divide the model into sentence parts, and then imitate one part at a time</a:t>
            </a:r>
            <a:r>
              <a:rPr lang="en-US" dirty="0" smtClean="0"/>
              <a:t>.</a:t>
            </a:r>
          </a:p>
          <a:p>
            <a:pPr marL="0" indent="0">
              <a:buNone/>
            </a:pPr>
            <a:r>
              <a:rPr lang="en-US" dirty="0" smtClean="0"/>
              <a:t> </a:t>
            </a:r>
            <a:r>
              <a:rPr lang="en-US" dirty="0"/>
              <a:t>■ To monitor the activity, have students recite just the first sentence part of their imitations of the model so that you and classmates can hear the structure of just that sentence part. Continue similarly for each of the remaining sentence parts. The effect of this activity is that students whose parts don’t match the model quickly realize the discrepancy and can revise. </a:t>
            </a:r>
            <a:endParaRPr lang="en-US" dirty="0" smtClean="0"/>
          </a:p>
          <a:p>
            <a:pPr marL="0" indent="0">
              <a:buNone/>
            </a:pPr>
            <a:r>
              <a:rPr lang="en-US" dirty="0" smtClean="0"/>
              <a:t>■ </a:t>
            </a:r>
            <a:r>
              <a:rPr lang="en-US" dirty="0"/>
              <a:t>Have students count off by threes (1-2-3, 1-2-3, and so forth). The number they say is the model they imitate. After students finish their imitations, have the sentences read aloud while the class guesses what model was imitated</a:t>
            </a:r>
            <a:r>
              <a:rPr lang="en-US" dirty="0" smtClean="0"/>
              <a:t>.</a:t>
            </a:r>
          </a:p>
          <a:p>
            <a:pPr marL="0" indent="0">
              <a:buNone/>
            </a:pPr>
            <a:r>
              <a:rPr lang="en-US" dirty="0" smtClean="0"/>
              <a:t> </a:t>
            </a:r>
            <a:r>
              <a:rPr lang="en-US" dirty="0"/>
              <a:t>■ Assign a paragraph on a personal experience (sports victory, sickness, embarrassing moment, act of courage or kindness, and so on). Tell them to “bury” imitations of the three model sentences within the paragraph. Challenge them to make sure that all of the sentences in the paragraph—not just the three imitations— are high quality. Success means no one can guess what three sentences were imitations of the models because all of the sentences—not just the imitations—are well built.</a:t>
            </a:r>
          </a:p>
        </p:txBody>
      </p:sp>
    </p:spTree>
    <p:extLst>
      <p:ext uri="{BB962C8B-B14F-4D97-AF65-F5344CB8AC3E}">
        <p14:creationId xmlns:p14="http://schemas.microsoft.com/office/powerpoint/2010/main" val="11860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85800"/>
          </a:xfrm>
        </p:spPr>
        <p:txBody>
          <a:bodyPr>
            <a:normAutofit/>
          </a:bodyPr>
          <a:lstStyle/>
          <a:p>
            <a:r>
              <a:rPr lang="en-US" sz="2400" dirty="0" smtClean="0"/>
              <a:t>Sample Imitation of Annie Dillard’s, “Death of a Moth” </a:t>
            </a:r>
            <a:endParaRPr lang="en-US" sz="2400" dirty="0"/>
          </a:p>
        </p:txBody>
      </p:sp>
      <p:sp>
        <p:nvSpPr>
          <p:cNvPr id="3" name="Content Placeholder 2"/>
          <p:cNvSpPr>
            <a:spLocks noGrp="1"/>
          </p:cNvSpPr>
          <p:nvPr>
            <p:ph idx="1"/>
          </p:nvPr>
        </p:nvSpPr>
        <p:spPr/>
        <p:txBody>
          <a:bodyPr/>
          <a:lstStyle/>
          <a:p>
            <a:pPr marL="0" indent="0">
              <a:buNone/>
            </a:pPr>
            <a:r>
              <a:rPr lang="en-US" dirty="0"/>
              <a:t>Sample Imitation</a:t>
            </a:r>
            <a:r>
              <a:rPr lang="en-US" dirty="0" smtClean="0"/>
              <a:t>:</a:t>
            </a:r>
          </a:p>
          <a:p>
            <a:pPr marL="0" indent="0">
              <a:buNone/>
            </a:pPr>
            <a:r>
              <a:rPr lang="en-US" sz="4400" dirty="0" smtClean="0"/>
              <a:t> </a:t>
            </a:r>
            <a:r>
              <a:rPr lang="en-US" sz="4400" dirty="0"/>
              <a:t>A green garter snake, a skittish one with a six-inch length, slid toward the foot of the tree, parted grass in the wet yard, stopped, sensed, and disappeared in a flash.</a:t>
            </a:r>
          </a:p>
        </p:txBody>
      </p:sp>
    </p:spTree>
    <p:extLst>
      <p:ext uri="{BB962C8B-B14F-4D97-AF65-F5344CB8AC3E}">
        <p14:creationId xmlns:p14="http://schemas.microsoft.com/office/powerpoint/2010/main" val="16269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r>
              <a:rPr lang="en-US" sz="2400" b="1" dirty="0" smtClean="0"/>
              <a:t>Practice 5: Exchanging</a:t>
            </a:r>
            <a:endParaRPr lang="en-US" sz="2400" b="1" dirty="0"/>
          </a:p>
        </p:txBody>
      </p:sp>
      <p:sp>
        <p:nvSpPr>
          <p:cNvPr id="3" name="Content Placeholder 2"/>
          <p:cNvSpPr>
            <a:spLocks noGrp="1"/>
          </p:cNvSpPr>
          <p:nvPr>
            <p:ph idx="1"/>
          </p:nvPr>
        </p:nvSpPr>
        <p:spPr>
          <a:xfrm>
            <a:off x="1117309" y="1066800"/>
            <a:ext cx="10157354" cy="5486400"/>
          </a:xfrm>
        </p:spPr>
        <p:txBody>
          <a:bodyPr/>
          <a:lstStyle/>
          <a:p>
            <a:r>
              <a:rPr lang="en-US" dirty="0"/>
              <a:t>Given an author’s sentence containing the focus tool, students substitute their own alternate tool for the one in the author’s sentence. This practice, a collaboration between students and authors, with students adding a sentence part into the author’s sentence, encourages high-level replacements to maintain the high quality of the author’s sentence.</a:t>
            </a:r>
          </a:p>
          <a:p>
            <a:r>
              <a:rPr lang="en-US" dirty="0"/>
              <a:t>Purpose: to create an original focus tool that blends, in content and style, with an author’s sentence and to set a high standard for students’ use of that tool in their own writing.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4267200"/>
            <a:ext cx="2670124" cy="3124200"/>
          </a:xfrm>
          <a:prstGeom prst="rect">
            <a:avLst/>
          </a:prstGeom>
        </p:spPr>
      </p:pic>
    </p:spTree>
    <p:extLst>
      <p:ext uri="{BB962C8B-B14F-4D97-AF65-F5344CB8AC3E}">
        <p14:creationId xmlns:p14="http://schemas.microsoft.com/office/powerpoint/2010/main" val="17925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Exchanging</a:t>
            </a:r>
            <a:endParaRPr lang="en-US" dirty="0"/>
          </a:p>
        </p:txBody>
      </p:sp>
      <p:sp>
        <p:nvSpPr>
          <p:cNvPr id="3" name="Content Placeholder 2"/>
          <p:cNvSpPr>
            <a:spLocks noGrp="1"/>
          </p:cNvSpPr>
          <p:nvPr>
            <p:ph idx="1"/>
          </p:nvPr>
        </p:nvSpPr>
        <p:spPr/>
        <p:txBody>
          <a:bodyPr/>
          <a:lstStyle/>
          <a:p>
            <a:pPr marL="0" indent="0">
              <a:buNone/>
            </a:pPr>
            <a:r>
              <a:rPr lang="en-US" b="1" dirty="0"/>
              <a:t>Author’s: </a:t>
            </a:r>
            <a:r>
              <a:rPr lang="en-US" dirty="0"/>
              <a:t>A great many old people came and knelt around us and prayed, the women and men with work-gnarled hands. </a:t>
            </a:r>
            <a:endParaRPr lang="en-US" dirty="0" smtClean="0"/>
          </a:p>
          <a:p>
            <a:pPr marL="0" indent="0">
              <a:buNone/>
            </a:pPr>
            <a:r>
              <a:rPr lang="en-US" dirty="0" smtClean="0"/>
              <a:t>                    Langston </a:t>
            </a:r>
            <a:r>
              <a:rPr lang="en-US" dirty="0"/>
              <a:t>Hughes, </a:t>
            </a:r>
            <a:r>
              <a:rPr lang="en-US" b="1" i="1" dirty="0"/>
              <a:t>The Big Sea</a:t>
            </a:r>
          </a:p>
          <a:p>
            <a:pPr marL="0" indent="0">
              <a:buNone/>
            </a:pPr>
            <a:r>
              <a:rPr lang="en-US" b="1" dirty="0"/>
              <a:t>Yours: </a:t>
            </a:r>
            <a:r>
              <a:rPr lang="en-US" dirty="0"/>
              <a:t>A great many old people came and knelt around us and prayed, the </a:t>
            </a:r>
            <a:r>
              <a:rPr lang="en-US" dirty="0" smtClean="0"/>
              <a:t>retirees </a:t>
            </a:r>
            <a:r>
              <a:rPr lang="en-US" dirty="0"/>
              <a:t>and grandparents with lots of extra time</a:t>
            </a:r>
            <a:r>
              <a:rPr lang="en-US" dirty="0" smtClean="0"/>
              <a: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2212" y="4019550"/>
            <a:ext cx="1207008" cy="17350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12" y="4572000"/>
            <a:ext cx="2590800" cy="1828800"/>
          </a:xfrm>
          <a:prstGeom prst="rect">
            <a:avLst/>
          </a:prstGeom>
        </p:spPr>
      </p:pic>
    </p:spTree>
    <p:extLst>
      <p:ext uri="{BB962C8B-B14F-4D97-AF65-F5344CB8AC3E}">
        <p14:creationId xmlns:p14="http://schemas.microsoft.com/office/powerpoint/2010/main" val="39610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533400"/>
          </a:xfrm>
        </p:spPr>
        <p:txBody>
          <a:bodyPr>
            <a:normAutofit/>
          </a:bodyPr>
          <a:lstStyle/>
          <a:p>
            <a:r>
              <a:rPr lang="en-US" sz="2400" dirty="0" smtClean="0"/>
              <a:t>Practice 6: Expanding</a:t>
            </a:r>
            <a:endParaRPr lang="en-US" sz="2400" dirty="0"/>
          </a:p>
        </p:txBody>
      </p:sp>
      <p:sp>
        <p:nvSpPr>
          <p:cNvPr id="3" name="Content Placeholder 2"/>
          <p:cNvSpPr>
            <a:spLocks noGrp="1"/>
          </p:cNvSpPr>
          <p:nvPr>
            <p:ph idx="1"/>
          </p:nvPr>
        </p:nvSpPr>
        <p:spPr>
          <a:xfrm>
            <a:off x="1117309" y="838200"/>
            <a:ext cx="10157354" cy="5334000"/>
          </a:xfrm>
        </p:spPr>
        <p:txBody>
          <a:bodyPr/>
          <a:lstStyle/>
          <a:p>
            <a:pPr marL="0" indent="0">
              <a:buNone/>
            </a:pPr>
            <a:r>
              <a:rPr lang="en-US" dirty="0"/>
              <a:t>The speech at her funeral was brief but warm about the life of Nettie Cobb, a woman who ^, a woman who ^.</a:t>
            </a:r>
          </a:p>
          <a:p>
            <a:pPr marL="0" indent="0">
              <a:buNone/>
            </a:pPr>
            <a:r>
              <a:rPr lang="en-US" dirty="0" smtClean="0"/>
              <a:t>                                      Stephen </a:t>
            </a:r>
            <a:r>
              <a:rPr lang="en-US" dirty="0"/>
              <a:t>King, </a:t>
            </a:r>
            <a:r>
              <a:rPr lang="en-US" b="1" i="1" dirty="0"/>
              <a:t>Needful </a:t>
            </a:r>
            <a:r>
              <a:rPr lang="en-US" b="1" i="1" dirty="0" smtClean="0"/>
              <a:t>Things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262" y="2819400"/>
            <a:ext cx="2335199" cy="3462337"/>
          </a:xfrm>
          <a:prstGeom prst="rect">
            <a:avLst/>
          </a:prstGeom>
        </p:spPr>
      </p:pic>
    </p:spTree>
    <p:extLst>
      <p:ext uri="{BB962C8B-B14F-4D97-AF65-F5344CB8AC3E}">
        <p14:creationId xmlns:p14="http://schemas.microsoft.com/office/powerpoint/2010/main" val="38016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2895600"/>
          </a:xfrm>
        </p:spPr>
        <p:txBody>
          <a:bodyPr>
            <a:normAutofit fontScale="90000"/>
          </a:bodyPr>
          <a:lstStyle/>
          <a:p>
            <a:r>
              <a:rPr lang="en-US" dirty="0"/>
              <a:t>Writing Through Reading</a:t>
            </a:r>
            <a:br>
              <a:rPr lang="en-US" dirty="0"/>
            </a:br>
            <a:r>
              <a:rPr lang="en-US" dirty="0"/>
              <a:t/>
            </a:r>
            <a:br>
              <a:rPr lang="en-US" dirty="0"/>
            </a:br>
            <a:r>
              <a:rPr lang="en-US" dirty="0"/>
              <a:t>by</a:t>
            </a:r>
            <a:br>
              <a:rPr lang="en-US" dirty="0"/>
            </a:br>
            <a:r>
              <a:rPr lang="en-US" dirty="0"/>
              <a:t>Cheryl </a:t>
            </a:r>
            <a:r>
              <a:rPr lang="en-US" dirty="0" err="1"/>
              <a:t>Anastasio</a:t>
            </a:r>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pPr marL="0" indent="0">
              <a:buNone/>
            </a:pPr>
            <a:r>
              <a:rPr lang="en-US" dirty="0"/>
              <a:t> </a:t>
            </a:r>
            <a:r>
              <a:rPr lang="en-US" dirty="0">
                <a:hlinkClick r:id="rId2"/>
              </a:rPr>
              <a:t>http://</a:t>
            </a:r>
            <a:r>
              <a:rPr lang="en-US" dirty="0" smtClean="0">
                <a:hlinkClick r:id="rId2"/>
              </a:rPr>
              <a:t>www.yale.edu/ynhti/curriculum/units/1979/4/79.04.01.x.html</a:t>
            </a:r>
            <a:endParaRPr lang="en-US" dirty="0"/>
          </a:p>
          <a:p>
            <a:pPr marL="0" indent="0">
              <a:buNone/>
            </a:pPr>
            <a:r>
              <a:rPr lang="en-US" dirty="0" smtClean="0"/>
              <a:t>Using </a:t>
            </a:r>
            <a:r>
              <a:rPr lang="en-US" dirty="0"/>
              <a:t>a poem of their choice, students will be asked to write a few stanzas in the same meter and tone. Light verse concerning an amusing idea expressed in an offhand manner provides the best model. </a:t>
            </a:r>
            <a:r>
              <a:rPr lang="en-US" dirty="0" smtClean="0"/>
              <a:t>Now you try it: </a:t>
            </a:r>
            <a:endParaRPr lang="en-US" dirty="0"/>
          </a:p>
        </p:txBody>
      </p:sp>
    </p:spTree>
    <p:extLst>
      <p:ext uri="{BB962C8B-B14F-4D97-AF65-F5344CB8AC3E}">
        <p14:creationId xmlns:p14="http://schemas.microsoft.com/office/powerpoint/2010/main" val="341316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2286000"/>
          </a:xfrm>
        </p:spPr>
        <p:txBody>
          <a:bodyPr>
            <a:normAutofit fontScale="90000"/>
          </a:bodyPr>
          <a:lstStyle/>
          <a:p>
            <a:r>
              <a:rPr lang="en-US" dirty="0" smtClean="0"/>
              <a:t>If You Like Pina Coladas</a:t>
            </a:r>
            <a:br>
              <a:rPr lang="en-US" dirty="0" smtClean="0"/>
            </a:br>
            <a:r>
              <a:rPr lang="en-US" dirty="0">
                <a:hlinkClick r:id="rId2"/>
              </a:rPr>
              <a:t>https://</a:t>
            </a:r>
            <a:r>
              <a:rPr lang="en-US" dirty="0" smtClean="0">
                <a:hlinkClick r:id="rId2"/>
              </a:rPr>
              <a:t>www.youtube.com/watch?v=Eyaf1yMHx54</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marL="0" indent="0">
              <a:buNone/>
            </a:pPr>
            <a:r>
              <a:rPr lang="en-US" sz="900" dirty="0" smtClean="0"/>
              <a:t>I </a:t>
            </a:r>
            <a:r>
              <a:rPr lang="en-US" sz="900" dirty="0"/>
              <a:t>was tired of my essay, we'd been together too long</a:t>
            </a:r>
            <a:br>
              <a:rPr lang="en-US" sz="900" dirty="0"/>
            </a:br>
            <a:r>
              <a:rPr lang="en-US" sz="900" dirty="0"/>
              <a:t>Like a worn-out recording of a favorite cliché</a:t>
            </a:r>
            <a:br>
              <a:rPr lang="en-US" sz="900" dirty="0"/>
            </a:br>
            <a:r>
              <a:rPr lang="en-US" sz="900" dirty="0"/>
              <a:t>So while it lay there taunting, I read the prompt in my head</a:t>
            </a:r>
            <a:br>
              <a:rPr lang="en-US" sz="900" dirty="0"/>
            </a:br>
            <a:r>
              <a:rPr lang="en-US" sz="900" dirty="0"/>
              <a:t>And in the paragraph margins, I annotated that-</a:t>
            </a:r>
            <a:r>
              <a:rPr lang="en-US" sz="900" dirty="0" err="1"/>
              <a:t>ish</a:t>
            </a:r>
            <a:r>
              <a:rPr lang="en-US" sz="900" dirty="0"/>
              <a:t/>
            </a:r>
            <a:br>
              <a:rPr lang="en-US" sz="900" dirty="0"/>
            </a:br>
            <a:r>
              <a:rPr lang="en-US" sz="900" dirty="0"/>
              <a:t/>
            </a:r>
            <a:br>
              <a:rPr lang="en-US" sz="900" dirty="0"/>
            </a:br>
            <a:r>
              <a:rPr lang="en-US" sz="900" dirty="0"/>
              <a:t>If you like Pina Coladas and getting a five on the thang</a:t>
            </a:r>
            <a:br>
              <a:rPr lang="en-US" sz="900" dirty="0"/>
            </a:br>
            <a:r>
              <a:rPr lang="en-US" sz="900" dirty="0"/>
              <a:t>If you're not a total dummy, if you have half-a-brain</a:t>
            </a:r>
            <a:br>
              <a:rPr lang="en-US" sz="900" dirty="0"/>
            </a:br>
            <a:r>
              <a:rPr lang="en-US" sz="900" dirty="0"/>
              <a:t>If you like staying up till midnight, in the need of caffeine</a:t>
            </a:r>
            <a:br>
              <a:rPr lang="en-US" sz="900" dirty="0"/>
            </a:br>
            <a:r>
              <a:rPr lang="en-US" sz="900" dirty="0"/>
              <a:t>We’ll write the essay you've looked for, write to me and escape</a:t>
            </a:r>
            <a:br>
              <a:rPr lang="en-US" sz="900" dirty="0"/>
            </a:br>
            <a:r>
              <a:rPr lang="en-US" sz="900" dirty="0"/>
              <a:t/>
            </a:r>
            <a:br>
              <a:rPr lang="en-US" sz="900" dirty="0"/>
            </a:br>
            <a:r>
              <a:rPr lang="en-US" sz="900" dirty="0"/>
              <a:t>I didn't think about my essay, I know that sounds kind of mean</a:t>
            </a:r>
            <a:br>
              <a:rPr lang="en-US" sz="900" dirty="0"/>
            </a:br>
            <a:r>
              <a:rPr lang="en-US" sz="900" dirty="0"/>
              <a:t>But me and my old paper had fallen into the same old dull routine</a:t>
            </a:r>
            <a:br>
              <a:rPr lang="en-US" sz="900" dirty="0"/>
            </a:br>
            <a:r>
              <a:rPr lang="en-US" sz="900" dirty="0"/>
              <a:t>So I wrote a new paper, and it was pretty rad</a:t>
            </a:r>
            <a:br>
              <a:rPr lang="en-US" sz="900" dirty="0"/>
            </a:br>
            <a:r>
              <a:rPr lang="en-US" sz="900" dirty="0"/>
              <a:t>And though I'm nobody's poet, I thought it wasn't half-bad</a:t>
            </a:r>
            <a:br>
              <a:rPr lang="en-US" sz="900" dirty="0"/>
            </a:br>
            <a:r>
              <a:rPr lang="en-US" sz="900" dirty="0"/>
              <a:t/>
            </a:r>
            <a:br>
              <a:rPr lang="en-US" sz="900" dirty="0"/>
            </a:br>
            <a:r>
              <a:rPr lang="en-US" sz="900" dirty="0"/>
              <a:t>Yes, I like Pina Coladas and getting a five on the thang</a:t>
            </a:r>
            <a:br>
              <a:rPr lang="en-US" sz="900" dirty="0"/>
            </a:br>
            <a:r>
              <a:rPr lang="en-US" sz="900" dirty="0"/>
              <a:t>I'm not much into English, I am in AP Lang</a:t>
            </a:r>
            <a:br>
              <a:rPr lang="en-US" sz="900" dirty="0"/>
            </a:br>
            <a:r>
              <a:rPr lang="en-US" sz="900" dirty="0"/>
              <a:t>I've got to be there by 7 (am) and read through all these essays</a:t>
            </a:r>
            <a:br>
              <a:rPr lang="en-US" sz="900" dirty="0"/>
            </a:br>
            <a:r>
              <a:rPr lang="en-US" sz="900" dirty="0"/>
              <a:t>At a place called </a:t>
            </a:r>
            <a:r>
              <a:rPr lang="en-US" sz="900" dirty="0" smtClean="0"/>
              <a:t>the C Hall, </a:t>
            </a:r>
            <a:r>
              <a:rPr lang="en-US" sz="900" dirty="0"/>
              <a:t>where we'll plan our best days</a:t>
            </a:r>
            <a:br>
              <a:rPr lang="en-US" sz="900" dirty="0"/>
            </a:br>
            <a:r>
              <a:rPr lang="en-US" sz="900" dirty="0"/>
              <a:t/>
            </a:r>
            <a:br>
              <a:rPr lang="en-US" sz="900" dirty="0"/>
            </a:br>
            <a:r>
              <a:rPr lang="en-US" sz="900" dirty="0"/>
              <a:t>So I waited with high hopes, then I walked in the place</a:t>
            </a:r>
            <a:br>
              <a:rPr lang="en-US" sz="900" dirty="0"/>
            </a:br>
            <a:r>
              <a:rPr lang="en-US" sz="900" dirty="0"/>
              <a:t>I knew I’d pass in an instant, I knew the curve of my grade</a:t>
            </a:r>
            <a:br>
              <a:rPr lang="en-US" sz="900" dirty="0"/>
            </a:br>
            <a:r>
              <a:rPr lang="en-US" sz="900" dirty="0"/>
              <a:t>It was my time to prosper and I said, "O Thank you"</a:t>
            </a:r>
            <a:br>
              <a:rPr lang="en-US" sz="900" dirty="0"/>
            </a:br>
            <a:r>
              <a:rPr lang="en-US" sz="900" dirty="0"/>
              <a:t>And I laughed for a moment and I said, "I may be screwed"</a:t>
            </a:r>
            <a:br>
              <a:rPr lang="en-US" sz="900" dirty="0"/>
            </a:br>
            <a:r>
              <a:rPr lang="en-US" sz="900" dirty="0"/>
              <a:t/>
            </a:r>
            <a:br>
              <a:rPr lang="en-US" sz="900" dirty="0"/>
            </a:br>
            <a:r>
              <a:rPr lang="en-US" sz="900" dirty="0"/>
              <a:t>That you liked Pina Coladas and getting a five on the thang</a:t>
            </a:r>
            <a:br>
              <a:rPr lang="en-US" sz="900" dirty="0"/>
            </a:br>
            <a:r>
              <a:rPr lang="en-US" sz="900" dirty="0"/>
              <a:t>And the feel of exhaustion and the pace of my brain</a:t>
            </a:r>
            <a:br>
              <a:rPr lang="en-US" sz="900" dirty="0"/>
            </a:br>
            <a:r>
              <a:rPr lang="en-US" sz="900" dirty="0"/>
              <a:t>If you like breaking copyright at midnight, remember you’re a fake</a:t>
            </a:r>
            <a:br>
              <a:rPr lang="en-US" sz="900" dirty="0"/>
            </a:br>
            <a:r>
              <a:rPr lang="en-US" sz="900" dirty="0"/>
              <a:t>You're the paper I've looked for, come with me and escape</a:t>
            </a:r>
            <a:br>
              <a:rPr lang="en-US" sz="900" dirty="0"/>
            </a:br>
            <a:r>
              <a:rPr lang="en-US" sz="900" dirty="0"/>
              <a:t/>
            </a:r>
            <a:br>
              <a:rPr lang="en-US" sz="900" dirty="0"/>
            </a:br>
            <a:r>
              <a:rPr lang="en-US" sz="900" dirty="0"/>
              <a:t>If you like Pina Coladas and getting a five on the thang</a:t>
            </a:r>
            <a:br>
              <a:rPr lang="en-US" sz="900" dirty="0"/>
            </a:br>
            <a:r>
              <a:rPr lang="en-US" sz="900" dirty="0"/>
              <a:t>If you're not a total dummy, if you have half-a-brain</a:t>
            </a:r>
            <a:br>
              <a:rPr lang="en-US" sz="900" dirty="0"/>
            </a:br>
            <a:r>
              <a:rPr lang="en-US" sz="900" dirty="0"/>
              <a:t>If you like staying up till midnight, in the need of caffeine</a:t>
            </a:r>
            <a:br>
              <a:rPr lang="en-US" sz="900" dirty="0"/>
            </a:br>
            <a:r>
              <a:rPr lang="en-US" sz="900" dirty="0"/>
              <a:t>We’ll write the essay you've looked for, write to me and escape</a:t>
            </a:r>
            <a:br>
              <a:rPr lang="en-US" sz="900" dirty="0"/>
            </a:br>
            <a:endParaRPr lang="en-US" sz="900" dirty="0"/>
          </a:p>
        </p:txBody>
      </p:sp>
    </p:spTree>
    <p:extLst>
      <p:ext uri="{BB962C8B-B14F-4D97-AF65-F5344CB8AC3E}">
        <p14:creationId xmlns:p14="http://schemas.microsoft.com/office/powerpoint/2010/main" val="42499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Sympathy-Paul Dunbar</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I KNOW what the caged bird feels, alas! </a:t>
            </a:r>
            <a:br>
              <a:rPr lang="en-US" dirty="0"/>
            </a:br>
            <a:r>
              <a:rPr lang="en-US" dirty="0"/>
              <a:t>        When the sun is bright on the upland slopes; </a:t>
            </a:r>
            <a:br>
              <a:rPr lang="en-US" dirty="0"/>
            </a:br>
            <a:r>
              <a:rPr lang="en-US" dirty="0"/>
              <a:t>    When the wind stirs soft through the springing grass, </a:t>
            </a:r>
            <a:br>
              <a:rPr lang="en-US" dirty="0"/>
            </a:br>
            <a:r>
              <a:rPr lang="en-US" dirty="0"/>
              <a:t>    And the river flows like a stream of glass; </a:t>
            </a:r>
            <a:br>
              <a:rPr lang="en-US" dirty="0"/>
            </a:br>
            <a:r>
              <a:rPr lang="en-US" dirty="0"/>
              <a:t>        When the first bird sings and the first bud </a:t>
            </a:r>
            <a:r>
              <a:rPr lang="en-US" dirty="0" err="1"/>
              <a:t>opes</a:t>
            </a:r>
            <a:r>
              <a:rPr lang="en-US" dirty="0"/>
              <a:t>, </a:t>
            </a:r>
            <a:br>
              <a:rPr lang="en-US" dirty="0"/>
            </a:br>
            <a:r>
              <a:rPr lang="en-US" dirty="0"/>
              <a:t>    And the faint perfume from its chalice steals — </a:t>
            </a:r>
            <a:br>
              <a:rPr lang="en-US" dirty="0"/>
            </a:br>
            <a:r>
              <a:rPr lang="en-US" dirty="0"/>
              <a:t>    I know what the caged bird feels! </a:t>
            </a:r>
          </a:p>
          <a:p>
            <a:pPr marL="0" indent="0">
              <a:buNone/>
            </a:pPr>
            <a:r>
              <a:rPr lang="en-US" dirty="0"/>
              <a:t>    I know why the caged bird beats his wing </a:t>
            </a:r>
            <a:br>
              <a:rPr lang="en-US" dirty="0"/>
            </a:br>
            <a:r>
              <a:rPr lang="en-US" dirty="0"/>
              <a:t>        Till its blood is red on the cruel bars; </a:t>
            </a:r>
            <a:br>
              <a:rPr lang="en-US" dirty="0"/>
            </a:br>
            <a:r>
              <a:rPr lang="en-US" dirty="0"/>
              <a:t>    For he must fly back to his perch and cling </a:t>
            </a:r>
            <a:br>
              <a:rPr lang="en-US" dirty="0"/>
            </a:br>
            <a:r>
              <a:rPr lang="en-US" dirty="0"/>
              <a:t>    When he fain would be on the bough a-swing; </a:t>
            </a:r>
            <a:br>
              <a:rPr lang="en-US" dirty="0"/>
            </a:br>
            <a:r>
              <a:rPr lang="en-US" dirty="0"/>
              <a:t>        And a pain still throbs in the old, old scars </a:t>
            </a:r>
            <a:br>
              <a:rPr lang="en-US" dirty="0"/>
            </a:br>
            <a:r>
              <a:rPr lang="en-US" dirty="0"/>
              <a:t>    And they pulse again with a keener sting — </a:t>
            </a:r>
            <a:br>
              <a:rPr lang="en-US" dirty="0"/>
            </a:br>
            <a:r>
              <a:rPr lang="en-US" dirty="0"/>
              <a:t>    I know why he beats his wing! </a:t>
            </a:r>
          </a:p>
          <a:p>
            <a:pPr marL="0" indent="0">
              <a:buNone/>
            </a:pPr>
            <a:r>
              <a:rPr lang="en-US" dirty="0"/>
              <a:t>    I know why the caged bird sings, ah me, </a:t>
            </a:r>
            <a:br>
              <a:rPr lang="en-US" dirty="0"/>
            </a:br>
            <a:r>
              <a:rPr lang="en-US" dirty="0"/>
              <a:t>        When his wing is bruised and his bosom sore,— </a:t>
            </a:r>
            <a:br>
              <a:rPr lang="en-US" dirty="0"/>
            </a:br>
            <a:r>
              <a:rPr lang="en-US" dirty="0"/>
              <a:t>    When he beats his bars and he would be free; </a:t>
            </a:r>
            <a:br>
              <a:rPr lang="en-US" dirty="0"/>
            </a:br>
            <a:r>
              <a:rPr lang="en-US" dirty="0"/>
              <a:t>    It is not a carol of joy or glee, </a:t>
            </a:r>
            <a:br>
              <a:rPr lang="en-US" dirty="0"/>
            </a:br>
            <a:r>
              <a:rPr lang="en-US" dirty="0"/>
              <a:t>        But a prayer that he sends from his heart's deep core, </a:t>
            </a:r>
            <a:br>
              <a:rPr lang="en-US" dirty="0"/>
            </a:br>
            <a:r>
              <a:rPr lang="en-US" dirty="0"/>
              <a:t>    But a plea, that upward to Heaven he flings — </a:t>
            </a:r>
            <a:br>
              <a:rPr lang="en-US" dirty="0"/>
            </a:br>
            <a:r>
              <a:rPr lang="en-US" dirty="0"/>
              <a:t>    I know why the caged bird sings!</a:t>
            </a:r>
          </a:p>
        </p:txBody>
      </p:sp>
    </p:spTree>
    <p:extLst>
      <p:ext uri="{BB962C8B-B14F-4D97-AF65-F5344CB8AC3E}">
        <p14:creationId xmlns:p14="http://schemas.microsoft.com/office/powerpoint/2010/main" val="53518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600"/>
            <a:ext cx="10157354" cy="2057400"/>
          </a:xfrm>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3600" dirty="0" smtClean="0"/>
              <a:t>§</a:t>
            </a:r>
            <a:r>
              <a:rPr lang="en-US" sz="3600" dirty="0"/>
              <a:t>110.31. English Language Arts and Reading, English I (One Credit), Beginning with School Year 2009-2010.</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dirty="0"/>
              <a:t>(17)  Oral and Written Conventions/Conventions. Students understand the function of and use the conventions of academic language when speaking and writing. Students will continue to apply earlier standards with greater complexity. Students are expected to:</a:t>
            </a:r>
          </a:p>
          <a:p>
            <a:r>
              <a:rPr lang="en-US" dirty="0"/>
              <a:t>(A)  use and understand the function of the following parts of speech in the context of reading, writing, and speaking:</a:t>
            </a:r>
          </a:p>
          <a:p>
            <a:r>
              <a:rPr lang="en-US" dirty="0"/>
              <a:t>(</a:t>
            </a:r>
            <a:r>
              <a:rPr lang="en-US" dirty="0" err="1"/>
              <a:t>i</a:t>
            </a:r>
            <a:r>
              <a:rPr lang="en-US" dirty="0"/>
              <a:t>)  more complex active and passive tenses and </a:t>
            </a:r>
            <a:r>
              <a:rPr lang="en-US" dirty="0" err="1"/>
              <a:t>verbals</a:t>
            </a:r>
            <a:r>
              <a:rPr lang="en-US" dirty="0"/>
              <a:t> (gerunds, infinitives, participles);</a:t>
            </a:r>
          </a:p>
          <a:p>
            <a:r>
              <a:rPr lang="en-US" dirty="0"/>
              <a:t>(ii)  restrictive and nonrestrictive relative clauses; and</a:t>
            </a:r>
          </a:p>
          <a:p>
            <a:r>
              <a:rPr lang="en-US" dirty="0"/>
              <a:t>(iii)  reciprocal pronouns (e.g., each other, one another);</a:t>
            </a:r>
          </a:p>
          <a:p>
            <a:r>
              <a:rPr lang="en-US" dirty="0"/>
              <a:t>(B)  identify and use the subjunctive mood to express doubts, wishes, and possibilities; and</a:t>
            </a:r>
          </a:p>
          <a:p>
            <a:r>
              <a:rPr lang="en-US" dirty="0"/>
              <a:t>(C)  use a variety of correctly structured sentences (e.g., compound, complex, compound-complex</a:t>
            </a:r>
            <a:r>
              <a:rPr lang="en-US" dirty="0" smtClean="0"/>
              <a:t>).</a:t>
            </a:r>
            <a:r>
              <a:rPr lang="en-US" dirty="0"/>
              <a:t> </a:t>
            </a:r>
          </a:p>
        </p:txBody>
      </p:sp>
    </p:spTree>
    <p:extLst>
      <p:ext uri="{BB962C8B-B14F-4D97-AF65-F5344CB8AC3E}">
        <p14:creationId xmlns:p14="http://schemas.microsoft.com/office/powerpoint/2010/main" val="36185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Please contact me at: </a:t>
            </a:r>
          </a:p>
          <a:p>
            <a:pPr marL="0" indent="0">
              <a:buNone/>
            </a:pPr>
            <a:r>
              <a:rPr lang="en-US" dirty="0" smtClean="0">
                <a:hlinkClick r:id="rId2"/>
              </a:rPr>
              <a:t>pbelmont@bisd.us</a:t>
            </a:r>
            <a:endParaRPr lang="en-US" dirty="0" smtClean="0"/>
          </a:p>
          <a:p>
            <a:pPr marL="0" indent="0">
              <a:buNone/>
            </a:pPr>
            <a:r>
              <a:rPr lang="en-US" dirty="0" smtClean="0"/>
              <a:t>With any questions, ideas or suggestions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412" y="3340296"/>
            <a:ext cx="4095750" cy="2917629"/>
          </a:xfrm>
          <a:prstGeom prst="rect">
            <a:avLst/>
          </a:prstGeom>
        </p:spPr>
      </p:pic>
    </p:spTree>
    <p:extLst>
      <p:ext uri="{BB962C8B-B14F-4D97-AF65-F5344CB8AC3E}">
        <p14:creationId xmlns:p14="http://schemas.microsoft.com/office/powerpoint/2010/main" val="332015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110.34. English Language Arts and Reading, English IV (One Credit), Beginning with School Year 2009-2010</a:t>
            </a:r>
          </a:p>
        </p:txBody>
      </p:sp>
      <p:sp>
        <p:nvSpPr>
          <p:cNvPr id="3" name="Content Placeholder 2"/>
          <p:cNvSpPr>
            <a:spLocks noGrp="1"/>
          </p:cNvSpPr>
          <p:nvPr>
            <p:ph idx="1"/>
          </p:nvPr>
        </p:nvSpPr>
        <p:spPr/>
        <p:txBody>
          <a:bodyPr/>
          <a:lstStyle/>
          <a:p>
            <a:r>
              <a:rPr lang="en-US" dirty="0"/>
              <a:t>17)  Oral and Written Conventions/Conventions. Students understand the function of and use the conventions of academic language when speaking and writing. Students will continue to apply earlier standards with greater complexity. Students are expected to:</a:t>
            </a:r>
          </a:p>
          <a:p>
            <a:r>
              <a:rPr lang="en-US" dirty="0"/>
              <a:t>(A)  use and understand the function of different types of clauses and phrases (e.g., adjectival, noun, adverbial clauses and phrases); and</a:t>
            </a:r>
          </a:p>
          <a:p>
            <a:r>
              <a:rPr lang="en-US" dirty="0"/>
              <a:t>(B)  use a variety of correctly structured sentences (e.g., compound, complex, compound-complex).</a:t>
            </a:r>
          </a:p>
        </p:txBody>
      </p:sp>
    </p:spTree>
    <p:extLst>
      <p:ext uri="{BB962C8B-B14F-4D97-AF65-F5344CB8AC3E}">
        <p14:creationId xmlns:p14="http://schemas.microsoft.com/office/powerpoint/2010/main" val="13207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Purpose Question CPQ</a:t>
            </a:r>
            <a:endParaRPr lang="en-US" dirty="0"/>
          </a:p>
        </p:txBody>
      </p:sp>
      <p:sp>
        <p:nvSpPr>
          <p:cNvPr id="3" name="Content Placeholder 2"/>
          <p:cNvSpPr>
            <a:spLocks noGrp="1"/>
          </p:cNvSpPr>
          <p:nvPr>
            <p:ph idx="1"/>
          </p:nvPr>
        </p:nvSpPr>
        <p:spPr/>
        <p:txBody>
          <a:bodyPr/>
          <a:lstStyle/>
          <a:p>
            <a:r>
              <a:rPr lang="en-US" dirty="0" smtClean="0"/>
              <a:t>How will imitating master writers improve my writing and reading ability? (student)</a:t>
            </a:r>
          </a:p>
          <a:p>
            <a:r>
              <a:rPr lang="en-US" dirty="0" smtClean="0"/>
              <a:t>How will I incorporate (tweak) what I have learned today into my own lessons? (teacher)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3352800"/>
            <a:ext cx="3333750" cy="3238500"/>
          </a:xfrm>
          <a:prstGeom prst="rect">
            <a:avLst/>
          </a:prstGeom>
        </p:spPr>
      </p:pic>
    </p:spTree>
    <p:extLst>
      <p:ext uri="{BB962C8B-B14F-4D97-AF65-F5344CB8AC3E}">
        <p14:creationId xmlns:p14="http://schemas.microsoft.com/office/powerpoint/2010/main" val="177711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914400"/>
            <a:ext cx="7008574" cy="1600200"/>
          </a:xfrm>
        </p:spPr>
        <p:txBody>
          <a:bodyPr>
            <a:normAutofit/>
          </a:bodyPr>
          <a:lstStyle/>
          <a:p>
            <a:r>
              <a:rPr lang="en-US" sz="9600" dirty="0" smtClean="0"/>
              <a:t>Syntax</a:t>
            </a:r>
            <a:endParaRPr lang="en-US" sz="9600" dirty="0"/>
          </a:p>
        </p:txBody>
      </p:sp>
      <p:sp>
        <p:nvSpPr>
          <p:cNvPr id="3" name="Text Placeholder 2"/>
          <p:cNvSpPr>
            <a:spLocks noGrp="1"/>
          </p:cNvSpPr>
          <p:nvPr>
            <p:ph type="body" idx="1"/>
          </p:nvPr>
        </p:nvSpPr>
        <p:spPr/>
        <p:txBody>
          <a:bodyPr>
            <a:normAutofit lnSpcReduction="10000"/>
          </a:bodyPr>
          <a:lstStyle/>
          <a:p>
            <a:r>
              <a:rPr lang="en-US" dirty="0" smtClean="0"/>
              <a:t>Definition-the choice and arrangement of words, phrases, and clauses to create sentences.</a:t>
            </a:r>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Sentence composing provides acrobatic training in sentence dexterity.</a:t>
            </a:r>
          </a:p>
        </p:txBody>
      </p:sp>
      <p:sp>
        <p:nvSpPr>
          <p:cNvPr id="5" name="Text Placeholder 4"/>
          <p:cNvSpPr>
            <a:spLocks noGrp="1"/>
          </p:cNvSpPr>
          <p:nvPr>
            <p:ph type="body" idx="1"/>
          </p:nvPr>
        </p:nvSpPr>
        <p:spPr>
          <a:xfrm>
            <a:off x="1117309" y="1585468"/>
            <a:ext cx="7263103" cy="512064"/>
          </a:xfrm>
        </p:spPr>
        <p:txBody>
          <a:bodyPr/>
          <a:lstStyle/>
          <a:p>
            <a:r>
              <a:rPr lang="en-US" dirty="0" smtClean="0"/>
              <a:t>6 Sentence Composing Techniques</a:t>
            </a:r>
          </a:p>
        </p:txBody>
      </p:sp>
      <p:sp>
        <p:nvSpPr>
          <p:cNvPr id="3" name="Content Placeholder 2"/>
          <p:cNvSpPr>
            <a:spLocks noGrp="1"/>
          </p:cNvSpPr>
          <p:nvPr>
            <p:ph sz="half" idx="2"/>
          </p:nvPr>
        </p:nvSpPr>
        <p:spPr/>
        <p:txBody>
          <a:bodyPr/>
          <a:lstStyle/>
          <a:p>
            <a:r>
              <a:rPr lang="en-US" dirty="0" smtClean="0"/>
              <a:t>Matching</a:t>
            </a:r>
          </a:p>
          <a:p>
            <a:r>
              <a:rPr lang="en-US" dirty="0" smtClean="0"/>
              <a:t>Unscrambling</a:t>
            </a:r>
          </a:p>
          <a:p>
            <a:r>
              <a:rPr lang="en-US" dirty="0" smtClean="0"/>
              <a:t>Combining</a:t>
            </a:r>
          </a:p>
        </p:txBody>
      </p:sp>
      <p:sp>
        <p:nvSpPr>
          <p:cNvPr id="4" name="Content Placeholder 3"/>
          <p:cNvSpPr>
            <a:spLocks noGrp="1"/>
          </p:cNvSpPr>
          <p:nvPr>
            <p:ph sz="quarter" idx="4"/>
          </p:nvPr>
        </p:nvSpPr>
        <p:spPr/>
        <p:txBody>
          <a:bodyPr/>
          <a:lstStyle/>
          <a:p>
            <a:r>
              <a:rPr lang="en-US" dirty="0" smtClean="0"/>
              <a:t>Imitating</a:t>
            </a:r>
          </a:p>
          <a:p>
            <a:r>
              <a:rPr lang="en-US" dirty="0" smtClean="0"/>
              <a:t>Exchanging</a:t>
            </a:r>
          </a:p>
          <a:p>
            <a:r>
              <a:rPr lang="en-US" dirty="0" smtClean="0"/>
              <a:t>Expanding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716" y="3436493"/>
            <a:ext cx="2028825" cy="2847975"/>
          </a:xfrm>
          <a:prstGeom prst="rect">
            <a:avLst/>
          </a:prstGeo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2133600"/>
          </a:xfrm>
        </p:spPr>
        <p:txBody>
          <a:bodyPr>
            <a:normAutofit/>
          </a:bodyPr>
          <a:lstStyle/>
          <a:p>
            <a:r>
              <a:rPr lang="en-US" dirty="0" smtClean="0"/>
              <a:t>We learn </a:t>
            </a:r>
            <a:r>
              <a:rPr lang="en-US" dirty="0"/>
              <a:t>by imitation: Imitation is, in short, a conduit to originality, a link to creation.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12" y="2398750"/>
            <a:ext cx="1890712" cy="28539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965" y="2376096"/>
            <a:ext cx="2919248" cy="44819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3854" y="1828800"/>
            <a:ext cx="3454400" cy="2590800"/>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2" y="457200"/>
            <a:ext cx="10515600" cy="4401205"/>
          </a:xfrm>
          <a:prstGeom prst="rect">
            <a:avLst/>
          </a:prstGeom>
        </p:spPr>
        <p:txBody>
          <a:bodyPr wrap="square">
            <a:spAutoFit/>
          </a:bodyPr>
          <a:lstStyle/>
          <a:p>
            <a:r>
              <a:rPr lang="en-US" sz="4000" dirty="0"/>
              <a:t>“Whenever we read a sentence and like it, we unconsciously store it away in our model-chamber; and it goes with the myriad of its fellows, to the building, brick by brick, of the eventual edifice which we call our style.” —Mark Twain, from a letter to George </a:t>
            </a:r>
            <a:r>
              <a:rPr lang="en-US" sz="4000" dirty="0" err="1"/>
              <a:t>Bainton</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412" y="4495800"/>
            <a:ext cx="1428750" cy="1428750"/>
          </a:xfrm>
          <a:prstGeom prst="rect">
            <a:avLst/>
          </a:prstGeom>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1986</Words>
  <Application>Microsoft Office PowerPoint</Application>
  <PresentationFormat>Custom</PresentationFormat>
  <Paragraphs>150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Times New Roman</vt:lpstr>
      <vt:lpstr>Books 16x9</vt:lpstr>
      <vt:lpstr>A CONDUIT TO THE IMAGINATION</vt:lpstr>
      <vt:lpstr>Portia Belmont</vt:lpstr>
      <vt:lpstr>      §110.31. English Language Arts and Reading, English I (One Credit), Beginning with School Year 2009-2010. </vt:lpstr>
      <vt:lpstr>110.34. English Language Arts and Reading, English IV (One Credit), Beginning with School Year 2009-2010</vt:lpstr>
      <vt:lpstr>Comprehensive Purpose Question CPQ</vt:lpstr>
      <vt:lpstr>Syntax</vt:lpstr>
      <vt:lpstr>Sentence composing provides acrobatic training in sentence dexterity.</vt:lpstr>
      <vt:lpstr>We learn by imitation: Imitation is, in short, a conduit to originality, a link to creation. </vt:lpstr>
      <vt:lpstr>PowerPoint Presentation</vt:lpstr>
      <vt:lpstr>PowerPoint Presentation</vt:lpstr>
      <vt:lpstr>  Beyond Primer Prose: Two Ways to Imitate the Masters By: Romana Hillebrand Publication: The Quarterly, Vol. 26, No. 2  Date: 2004 </vt:lpstr>
      <vt:lpstr>PowerPoint Presentation</vt:lpstr>
      <vt:lpstr>PowerPoint Presentation</vt:lpstr>
      <vt:lpstr>PowerPoint Presentation</vt:lpstr>
      <vt:lpstr>Matching Suggestions</vt:lpstr>
      <vt:lpstr>Unscrambling</vt:lpstr>
      <vt:lpstr>PowerPoint Presentation</vt:lpstr>
      <vt:lpstr>Scrambling Suggestions: </vt:lpstr>
      <vt:lpstr>PRACTICE 3: COMBINING </vt:lpstr>
      <vt:lpstr>Combining is more challenging than unscrambling because students are not given the form of the desired sentence parts. Instead, they must convert the sentences into the form of those desired sentence parts.</vt:lpstr>
      <vt:lpstr>PRACTICE 4: IMITATING</vt:lpstr>
      <vt:lpstr>Suggestions:</vt:lpstr>
      <vt:lpstr>Sample Imitation of Annie Dillard’s, “Death of a Moth” </vt:lpstr>
      <vt:lpstr>Practice 5: Exchanging</vt:lpstr>
      <vt:lpstr>5. Exchanging</vt:lpstr>
      <vt:lpstr>Practice 6: Expanding</vt:lpstr>
      <vt:lpstr>Writing Through Reading  by Cheryl Anastasio </vt:lpstr>
      <vt:lpstr>If You Like Pina Coladas https://www.youtube.com/watch?v=Eyaf1yMHx54 </vt:lpstr>
      <vt:lpstr>Sympathy-Paul Dunbar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2015-09-05T17:43:40Z</dcterms:created>
  <dcterms:modified xsi:type="dcterms:W3CDTF">2015-09-23T14:14:05Z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